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8" r:id="rId4"/>
    <p:sldId id="259" r:id="rId5"/>
    <p:sldId id="260"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9" r:id="rId19"/>
    <p:sldId id="299" r:id="rId20"/>
    <p:sldId id="277" r:id="rId21"/>
    <p:sldId id="278" r:id="rId22"/>
    <p:sldId id="280" r:id="rId23"/>
    <p:sldId id="281" r:id="rId24"/>
    <p:sldId id="282" r:id="rId25"/>
    <p:sldId id="283" r:id="rId26"/>
    <p:sldId id="284" r:id="rId27"/>
    <p:sldId id="285" r:id="rId28"/>
    <p:sldId id="286" r:id="rId29"/>
    <p:sldId id="287" r:id="rId30"/>
    <p:sldId id="288" r:id="rId31"/>
    <p:sldId id="293" r:id="rId32"/>
    <p:sldId id="294" r:id="rId33"/>
    <p:sldId id="298" r:id="rId34"/>
    <p:sldId id="295" r:id="rId35"/>
    <p:sldId id="296" r:id="rId36"/>
    <p:sldId id="300" r:id="rId37"/>
    <p:sldId id="29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7" d="100"/>
          <a:sy n="47" d="100"/>
        </p:scale>
        <p:origin x="-1349" y="-91"/>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4EA9F0-0885-46F3-BA96-836F1DEE7DF2}" type="datetimeFigureOut">
              <a:rPr lang="en-US" smtClean="0"/>
              <a:pPr/>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143651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4EA9F0-0885-46F3-BA96-836F1DEE7DF2}" type="datetimeFigureOut">
              <a:rPr lang="en-US" smtClean="0"/>
              <a:pPr/>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3241326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4EA9F0-0885-46F3-BA96-836F1DEE7DF2}" type="datetimeFigureOut">
              <a:rPr lang="en-US" smtClean="0"/>
              <a:pPr/>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3403355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4A68F7B-53F7-4842-A609-E7D151D1BD42}" type="datetimeFigureOut">
              <a:rPr lang="en-US" smtClean="0">
                <a:solidFill>
                  <a:srgbClr val="DBF5F9">
                    <a:shade val="90000"/>
                  </a:srgbClr>
                </a:solidFill>
              </a:rPr>
              <a:pPr/>
              <a:t>3/31/2015</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597729AD-2D1F-4BE0-BE70-5E2CDA10AB2D}"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xmlns="" val="1029672981"/>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3101254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4A68F7B-53F7-4842-A609-E7D151D1BD42}" type="datetimeFigureOut">
              <a:rPr lang="en-US" smtClean="0">
                <a:solidFill>
                  <a:srgbClr val="DBF5F9">
                    <a:shade val="90000"/>
                  </a:srgbClr>
                </a:solidFill>
              </a:rPr>
              <a:pPr/>
              <a:t>3/31/2015</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597729AD-2D1F-4BE0-BE70-5E2CDA10AB2D}"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xmlns="" val="307477546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129230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3229783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4167070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1789201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4148064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4EA9F0-0885-46F3-BA96-836F1DEE7DF2}" type="datetimeFigureOut">
              <a:rPr lang="en-US" smtClean="0"/>
              <a:pPr/>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29241567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xmlns="" val="6632255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822432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xmlns="" val="2167082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4EA9F0-0885-46F3-BA96-836F1DEE7DF2}" type="datetimeFigureOut">
              <a:rPr lang="en-US" smtClean="0"/>
              <a:pPr/>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295079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4EA9F0-0885-46F3-BA96-836F1DEE7DF2}" type="datetimeFigureOut">
              <a:rPr lang="en-US" smtClean="0"/>
              <a:pPr/>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620718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4EA9F0-0885-46F3-BA96-836F1DEE7DF2}" type="datetimeFigureOut">
              <a:rPr lang="en-US" smtClean="0"/>
              <a:pPr/>
              <a:t>3/31/2015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134817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4EA9F0-0885-46F3-BA96-836F1DEE7DF2}" type="datetimeFigureOut">
              <a:rPr lang="en-US" smtClean="0"/>
              <a:pPr/>
              <a:t>3/31/2015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3506095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EA9F0-0885-46F3-BA96-836F1DEE7DF2}" type="datetimeFigureOut">
              <a:rPr lang="en-US" smtClean="0"/>
              <a:pPr/>
              <a:t>3/31/2015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694593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4EA9F0-0885-46F3-BA96-836F1DEE7DF2}" type="datetimeFigureOut">
              <a:rPr lang="en-US" smtClean="0"/>
              <a:pPr/>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2619941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4EA9F0-0885-46F3-BA96-836F1DEE7DF2}" type="datetimeFigureOut">
              <a:rPr lang="en-US" smtClean="0"/>
              <a:pPr/>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232045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EA9F0-0885-46F3-BA96-836F1DEE7DF2}" type="datetimeFigureOut">
              <a:rPr lang="en-US" smtClean="0"/>
              <a:pPr/>
              <a:t>3/31/2015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BB142B-CEEF-4D18-9230-168B7D3536AC}" type="slidenum">
              <a:rPr lang="en-US" smtClean="0"/>
              <a:pPr/>
              <a:t>‹#›</a:t>
            </a:fld>
            <a:endParaRPr lang="en-US"/>
          </a:p>
        </p:txBody>
      </p:sp>
    </p:spTree>
    <p:extLst>
      <p:ext uri="{BB962C8B-B14F-4D97-AF65-F5344CB8AC3E}">
        <p14:creationId xmlns:p14="http://schemas.microsoft.com/office/powerpoint/2010/main" xmlns="" val="4216615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4A68F7B-53F7-4842-A609-E7D151D1BD42}" type="datetimeFigureOut">
              <a:rPr lang="en-US" smtClean="0">
                <a:solidFill>
                  <a:srgbClr val="04617B">
                    <a:shade val="90000"/>
                  </a:srgbClr>
                </a:solidFill>
              </a:rPr>
              <a:pPr/>
              <a:t>3/31/2015</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7729AD-2D1F-4BE0-BE70-5E2CDA10AB2D}"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xmlns="" val="16909726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240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609600" y="838200"/>
            <a:ext cx="7848600" cy="6001643"/>
          </a:xfrm>
          <a:prstGeom prst="rect">
            <a:avLst/>
          </a:prstGeom>
        </p:spPr>
        <p:txBody>
          <a:bodyPr wrap="square">
            <a:spAutoFit/>
          </a:bodyPr>
          <a:lstStyle/>
          <a:p>
            <a:pPr algn="ctr"/>
            <a:r>
              <a:rPr lang="en-US" sz="4000" dirty="0" smtClean="0">
                <a:latin typeface="Times New Roman" panose="02020603050405020304" pitchFamily="18" charset="0"/>
                <a:cs typeface="Times New Roman" panose="02020603050405020304" pitchFamily="18" charset="0"/>
              </a:rPr>
              <a:t>A Conceptual paper</a:t>
            </a:r>
          </a:p>
          <a:p>
            <a:pPr algn="ctr"/>
            <a:endParaRPr lang="en-US" sz="4000" dirty="0" smtClean="0">
              <a:latin typeface="Times New Roman" panose="02020603050405020304" pitchFamily="18" charset="0"/>
              <a:cs typeface="Times New Roman" panose="02020603050405020304" pitchFamily="18" charset="0"/>
            </a:endParaRPr>
          </a:p>
          <a:p>
            <a:pPr algn="ctr"/>
            <a:r>
              <a:rPr lang="en-US" sz="4000" dirty="0" smtClean="0">
                <a:latin typeface="Times New Roman" panose="02020603050405020304" pitchFamily="18" charset="0"/>
                <a:cs typeface="Times New Roman" panose="02020603050405020304" pitchFamily="18" charset="0"/>
              </a:rPr>
              <a:t>Challenges facing Medical Parasitology in Sudan: </a:t>
            </a:r>
          </a:p>
          <a:p>
            <a:pPr algn="ctr"/>
            <a:r>
              <a:rPr lang="en-US" sz="4000" dirty="0" smtClean="0">
                <a:latin typeface="Times New Roman" panose="02020603050405020304" pitchFamily="18" charset="0"/>
                <a:cs typeface="Times New Roman" panose="02020603050405020304" pitchFamily="18" charset="0"/>
              </a:rPr>
              <a:t>Education, Service and Research.</a:t>
            </a:r>
          </a:p>
          <a:p>
            <a:pPr algn="ctr"/>
            <a:endParaRPr lang="en-US" sz="4000" dirty="0" smtClean="0">
              <a:latin typeface="Times New Roman" panose="02020603050405020304" pitchFamily="18" charset="0"/>
              <a:cs typeface="Times New Roman" panose="02020603050405020304" pitchFamily="18" charset="0"/>
            </a:endParaRPr>
          </a:p>
          <a:p>
            <a:pPr algn="ctr"/>
            <a:r>
              <a:rPr lang="en-US" sz="3200" dirty="0" smtClean="0">
                <a:latin typeface="Times New Roman" panose="02020603050405020304" pitchFamily="18" charset="0"/>
                <a:cs typeface="Times New Roman" panose="02020603050405020304" pitchFamily="18" charset="0"/>
              </a:rPr>
              <a:t>Abdellatif Eldaw; </a:t>
            </a:r>
            <a:r>
              <a:rPr lang="en-US" sz="3200" dirty="0" smtClean="0">
                <a:latin typeface="Times New Roman" panose="02020603050405020304" pitchFamily="18" charset="0"/>
                <a:cs typeface="Times New Roman" panose="02020603050405020304" pitchFamily="18" charset="0"/>
              </a:rPr>
              <a:t>PhD</a:t>
            </a:r>
          </a:p>
          <a:p>
            <a:pPr algn="ctr"/>
            <a:endParaRPr lang="en-US" sz="3200" dirty="0" smtClean="0">
              <a:latin typeface="Times New Roman" panose="02020603050405020304" pitchFamily="18" charset="0"/>
              <a:cs typeface="Times New Roman" panose="02020603050405020304" pitchFamily="18" charset="0"/>
            </a:endParaRPr>
          </a:p>
          <a:p>
            <a:pPr algn="ctr"/>
            <a:r>
              <a:rPr lang="en-US" sz="2400" b="1" dirty="0" smtClean="0">
                <a:latin typeface="Times New Roman" pitchFamily="18" charset="0"/>
                <a:cs typeface="Times New Roman" pitchFamily="18" charset="0"/>
              </a:rPr>
              <a:t>Symposium on: Advances in </a:t>
            </a:r>
            <a:r>
              <a:rPr lang="en-US" sz="2400" b="1" dirty="0" err="1" smtClean="0">
                <a:latin typeface="Times New Roman" pitchFamily="18" charset="0"/>
                <a:cs typeface="Times New Roman" pitchFamily="18" charset="0"/>
              </a:rPr>
              <a:t>Parasitology</a:t>
            </a:r>
            <a:r>
              <a:rPr lang="en-US" sz="2400" b="1" dirty="0" smtClean="0">
                <a:latin typeface="Times New Roman" pitchFamily="18" charset="0"/>
                <a:cs typeface="Times New Roman" pitchFamily="18" charset="0"/>
              </a:rPr>
              <a:t>  “Education and Research in </a:t>
            </a:r>
            <a:r>
              <a:rPr lang="en-US" sz="2400" b="1" dirty="0" err="1" smtClean="0">
                <a:latin typeface="Times New Roman" pitchFamily="18" charset="0"/>
                <a:cs typeface="Times New Roman" pitchFamily="18" charset="0"/>
              </a:rPr>
              <a:t>Parasitology</a:t>
            </a:r>
            <a:r>
              <a:rPr lang="en-US" sz="2400" b="1" dirty="0" smtClean="0">
                <a:latin typeface="Times New Roman" pitchFamily="18" charset="0"/>
                <a:cs typeface="Times New Roman" pitchFamily="18" charset="0"/>
              </a:rPr>
              <a:t> in  the service of Mankind “                                                                                                                 </a:t>
            </a:r>
          </a:p>
          <a:p>
            <a:pPr algn="ctr"/>
            <a:endParaRPr lang="en-US" sz="3200" dirty="0">
              <a:latin typeface="Times New Roman" panose="02020603050405020304" pitchFamily="18" charset="0"/>
              <a:cs typeface="Times New Roman" panose="02020603050405020304" pitchFamily="18" charset="0"/>
            </a:endParaRPr>
          </a:p>
        </p:txBody>
      </p:sp>
      <p:pic>
        <p:nvPicPr>
          <p:cNvPr id="6" name="Picture 2" descr="شعار جامعة النيلين copy"/>
          <p:cNvPicPr>
            <a:picLocks noChangeAspect="1" noChangeArrowheads="1"/>
          </p:cNvPicPr>
          <p:nvPr/>
        </p:nvPicPr>
        <p:blipFill>
          <a:blip r:embed="rId3"/>
          <a:srcRect/>
          <a:stretch>
            <a:fillRect/>
          </a:stretch>
        </p:blipFill>
        <p:spPr bwMode="auto">
          <a:xfrm>
            <a:off x="304800" y="228600"/>
            <a:ext cx="1676400" cy="1752600"/>
          </a:xfrm>
          <a:prstGeom prst="rect">
            <a:avLst/>
          </a:prstGeom>
          <a:noFill/>
          <a:ln w="9525">
            <a:noFill/>
            <a:miter lim="800000"/>
            <a:headEnd/>
            <a:tailEnd/>
          </a:ln>
        </p:spPr>
      </p:pic>
      <p:pic>
        <p:nvPicPr>
          <p:cNvPr id="7" name="Content Placeholder 3"/>
          <p:cNvPicPr>
            <a:picLocks/>
          </p:cNvPicPr>
          <p:nvPr/>
        </p:nvPicPr>
        <p:blipFill>
          <a:blip r:embed="rId4"/>
          <a:srcRect/>
          <a:stretch>
            <a:fillRect/>
          </a:stretch>
        </p:blipFill>
        <p:spPr bwMode="auto">
          <a:xfrm>
            <a:off x="7315200" y="228600"/>
            <a:ext cx="1600200" cy="2133600"/>
          </a:xfrm>
          <a:prstGeom prst="rect">
            <a:avLst/>
          </a:prstGeom>
          <a:noFill/>
          <a:ln w="9525">
            <a:noFill/>
            <a:miter lim="800000"/>
            <a:headEnd/>
            <a:tailEnd/>
          </a:ln>
        </p:spPr>
      </p:pic>
    </p:spTree>
    <p:extLst>
      <p:ext uri="{BB962C8B-B14F-4D97-AF65-F5344CB8AC3E}">
        <p14:creationId xmlns:p14="http://schemas.microsoft.com/office/powerpoint/2010/main" xmlns="" val="2515205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398" y="1861066"/>
            <a:ext cx="8077199" cy="3970318"/>
          </a:xfrm>
          <a:prstGeom prst="rect">
            <a:avLst/>
          </a:prstGeom>
          <a:noFill/>
        </p:spPr>
        <p:txBody>
          <a:bodyPr wrap="square" rtlCol="0">
            <a:spAutoFit/>
          </a:bodyPr>
          <a:lstStyle/>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Commitment of Faculties of Medical laboratory Sciences, whether governmental or private, towards encouraging medical laboratory students to specialize in parasitology needs to be sustained   and even with provision of scholarships.</a:t>
            </a:r>
          </a:p>
        </p:txBody>
      </p:sp>
    </p:spTree>
    <p:extLst>
      <p:ext uri="{BB962C8B-B14F-4D97-AF65-F5344CB8AC3E}">
        <p14:creationId xmlns:p14="http://schemas.microsoft.com/office/powerpoint/2010/main" xmlns="" val="4124877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44639" y="660100"/>
            <a:ext cx="8077199" cy="5632311"/>
          </a:xfrm>
          <a:prstGeom prst="rect">
            <a:avLst/>
          </a:prstGeom>
          <a:noFill/>
        </p:spPr>
        <p:txBody>
          <a:bodyPr wrap="square" rtlCol="0">
            <a:spAutoFit/>
          </a:bodyPr>
          <a:lstStyle/>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Training in the modern sciences, particularly molecular biology, molecular parasitology and immunology that enhance better understanding on the physiological, metabolic, immunologic, biochemical, nutritional, and chemotherapeutic aspects of parasites and host-parasite relationships. </a:t>
            </a:r>
          </a:p>
          <a:p>
            <a:endParaRPr lang="en-US" sz="3600" dirty="0" smtClean="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38519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71500" y="891570"/>
            <a:ext cx="8077199" cy="2308324"/>
          </a:xfrm>
          <a:prstGeom prst="rect">
            <a:avLst/>
          </a:prstGeom>
          <a:noFill/>
        </p:spPr>
        <p:txBody>
          <a:bodyPr wrap="square" rtlCol="0">
            <a:spAutoFit/>
          </a:bodyPr>
          <a:lstStyle/>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Training on the standards parasitology methods is  also in need of revision specially there are real modifications being made to the old methods.</a:t>
            </a:r>
          </a:p>
        </p:txBody>
      </p:sp>
      <p:sp>
        <p:nvSpPr>
          <p:cNvPr id="7" name="TextBox 6"/>
          <p:cNvSpPr txBox="1"/>
          <p:nvPr/>
        </p:nvSpPr>
        <p:spPr>
          <a:xfrm>
            <a:off x="762000" y="3657600"/>
            <a:ext cx="7696200" cy="1754326"/>
          </a:xfrm>
          <a:prstGeom prst="rect">
            <a:avLst/>
          </a:prstGeom>
          <a:solidFill>
            <a:srgbClr val="FFFF00"/>
          </a:solidFill>
          <a:ln w="76200">
            <a:solidFill>
              <a:schemeClr val="accent1"/>
            </a:solidFill>
          </a:ln>
        </p:spPr>
        <p:txBody>
          <a:bodyPr wrap="square" rtlCol="0">
            <a:spAutoFit/>
          </a:bodyPr>
          <a:lstStyle/>
          <a:p>
            <a:pPr algn="ctr"/>
            <a:r>
              <a:rPr lang="en-US" sz="3600" dirty="0" smtClean="0">
                <a:solidFill>
                  <a:schemeClr val="bg1"/>
                </a:solidFill>
                <a:latin typeface="Times New Roman" panose="02020603050405020304" pitchFamily="18" charset="0"/>
                <a:cs typeface="Times New Roman" panose="02020603050405020304" pitchFamily="18" charset="0"/>
              </a:rPr>
              <a:t>Execution of parasitology practicals in most of FMLSc is really tedious , boring and dull .It needs to be vitalized.</a:t>
            </a: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04486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71500" y="609600"/>
            <a:ext cx="8077199" cy="5189113"/>
          </a:xfrm>
          <a:prstGeom prst="rect">
            <a:avLst/>
          </a:prstGeom>
          <a:noFill/>
        </p:spPr>
        <p:txBody>
          <a:bodyPr wrap="square" rtlCol="0">
            <a:spAutoFit/>
          </a:bodyPr>
          <a:lstStyle/>
          <a:p>
            <a:pPr marL="342900" lvl="0" indent="-342900">
              <a:lnSpc>
                <a:spcPct val="115000"/>
              </a:lnSpc>
              <a:buFont typeface="Symbol"/>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More research is needed in areas of :</a:t>
            </a:r>
          </a:p>
          <a:p>
            <a:pPr marL="742950" marR="0" lvl="1" indent="-285750">
              <a:lnSpc>
                <a:spcPct val="115000"/>
              </a:lnSpc>
              <a:spcBef>
                <a:spcPts val="0"/>
              </a:spcBef>
              <a:spcAft>
                <a:spcPts val="0"/>
              </a:spcAft>
              <a:buFont typeface="Courier New"/>
              <a:buChar char="o"/>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Diversity of parasite population and drug resistance </a:t>
            </a:r>
          </a:p>
          <a:p>
            <a:pPr marL="742950" marR="0" lvl="1" indent="-285750">
              <a:lnSpc>
                <a:spcPct val="115000"/>
              </a:lnSpc>
              <a:spcBef>
                <a:spcPts val="0"/>
              </a:spcBef>
              <a:spcAft>
                <a:spcPts val="0"/>
              </a:spcAft>
              <a:buFont typeface="Courier New"/>
              <a:buChar char="o"/>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natural anti-parasitic agents </a:t>
            </a:r>
          </a:p>
          <a:p>
            <a:pPr marL="742950" marR="0" lvl="1" indent="-285750">
              <a:lnSpc>
                <a:spcPct val="115000"/>
              </a:lnSpc>
              <a:spcBef>
                <a:spcPts val="0"/>
              </a:spcBef>
              <a:spcAft>
                <a:spcPts val="0"/>
              </a:spcAft>
              <a:buFont typeface="Courier New"/>
              <a:buChar char="o"/>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natural agents for control of vectors </a:t>
            </a:r>
          </a:p>
          <a:p>
            <a:pPr marL="742950" marR="0" lvl="1" indent="-285750">
              <a:lnSpc>
                <a:spcPct val="115000"/>
              </a:lnSpc>
              <a:spcBef>
                <a:spcPts val="0"/>
              </a:spcBef>
              <a:spcAft>
                <a:spcPts val="0"/>
              </a:spcAft>
              <a:buFont typeface="Courier New"/>
              <a:buChar char="o"/>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vaccine development</a:t>
            </a:r>
          </a:p>
          <a:p>
            <a:pPr marL="742950" marR="0" lvl="1" indent="-285750">
              <a:lnSpc>
                <a:spcPct val="115000"/>
              </a:lnSpc>
              <a:spcBef>
                <a:spcPts val="0"/>
              </a:spcBef>
              <a:spcAft>
                <a:spcPts val="1000"/>
              </a:spcAft>
              <a:buFont typeface="Courier New"/>
              <a:buChar char="o"/>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specific and sensitive and yet cheaper diagnostic tests </a:t>
            </a:r>
            <a:endParaRPr lang="en-US" sz="3600" dirty="0">
              <a:solidFill>
                <a:schemeClr val="bg1"/>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xmlns="" val="1060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71500" y="609600"/>
            <a:ext cx="8077199" cy="4622804"/>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For development of parasite vaccines better understanding of the structure, biosynthesis, degradation, properties and function of DNA, RNA, proteins, lipids, carbohydrates and small molecular-weight substances are mandatory.</a:t>
            </a:r>
          </a:p>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 Education that provides such skills is costly and shared efforts are required.</a:t>
            </a:r>
            <a:endParaRPr lang="en-US" sz="3200" dirty="0">
              <a:solidFill>
                <a:schemeClr val="bg1"/>
              </a:solidFill>
              <a:effectLst/>
              <a:latin typeface="Times New Roman" panose="02020603050405020304" pitchFamily="18" charset="0"/>
              <a:ea typeface="Calibri"/>
              <a:cs typeface="Times New Roman" panose="02020603050405020304" pitchFamily="18" charset="0"/>
            </a:endParaRPr>
          </a:p>
        </p:txBody>
      </p:sp>
      <p:sp>
        <p:nvSpPr>
          <p:cNvPr id="7" name="TextBox 6"/>
          <p:cNvSpPr txBox="1"/>
          <p:nvPr/>
        </p:nvSpPr>
        <p:spPr>
          <a:xfrm>
            <a:off x="571500" y="5142463"/>
            <a:ext cx="8077199" cy="1200329"/>
          </a:xfrm>
          <a:prstGeom prst="rect">
            <a:avLst/>
          </a:prstGeom>
          <a:solidFill>
            <a:srgbClr val="FFFF00"/>
          </a:solidFill>
          <a:ln w="76200">
            <a:solidFill>
              <a:schemeClr val="accent1"/>
            </a:solidFill>
          </a:ln>
        </p:spPr>
        <p:txBody>
          <a:bodyPr wrap="square" rtlCol="0">
            <a:spAutoFit/>
          </a:bodyPr>
          <a:lstStyle/>
          <a:p>
            <a:pPr algn="ctr"/>
            <a:r>
              <a:rPr lang="en-US" sz="2400" dirty="0" smtClean="0">
                <a:solidFill>
                  <a:schemeClr val="bg1"/>
                </a:solidFill>
              </a:rPr>
              <a:t>Most of what have been mentioned above require team work with different specialities . But we should trigger these efforts.</a:t>
            </a:r>
            <a:endParaRPr lang="en-US" sz="2400" dirty="0">
              <a:solidFill>
                <a:schemeClr val="bg1"/>
              </a:solidFill>
            </a:endParaRPr>
          </a:p>
        </p:txBody>
      </p:sp>
    </p:spTree>
    <p:extLst>
      <p:ext uri="{BB962C8B-B14F-4D97-AF65-F5344CB8AC3E}">
        <p14:creationId xmlns:p14="http://schemas.microsoft.com/office/powerpoint/2010/main" xmlns="" val="3138887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398" y="1164854"/>
            <a:ext cx="8077199" cy="4622804"/>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For better diagnoses and development of sensitive and specific diagnostic tests, analysis of variation in parasite populations relevant to genetic exchange, pathogenesis, drug target characterization, and drug resistance is really needed and these are points that need working in teams of different specialities.</a:t>
            </a:r>
            <a:endParaRPr lang="en-US" sz="3200" dirty="0">
              <a:solidFill>
                <a:schemeClr val="bg1"/>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xmlns="" val="177044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4011098"/>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Lack of quality control within parasitology laboratories is an urgent need that must be urgently rectified .</a:t>
            </a:r>
          </a:p>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Different results obtained from different laboratories on the same cases (even some times on the same samples )  are only partially justified. </a:t>
            </a:r>
            <a:endParaRPr lang="en-US" sz="3200" dirty="0">
              <a:solidFill>
                <a:schemeClr val="bg1"/>
              </a:solidFill>
              <a:effectLst/>
              <a:latin typeface="Times New Roman" panose="02020603050405020304" pitchFamily="18" charset="0"/>
              <a:ea typeface="Calibri"/>
              <a:cs typeface="Times New Roman" panose="02020603050405020304" pitchFamily="18" charset="0"/>
            </a:endParaRPr>
          </a:p>
        </p:txBody>
      </p:sp>
      <p:sp>
        <p:nvSpPr>
          <p:cNvPr id="8" name="TextBox 7"/>
          <p:cNvSpPr txBox="1"/>
          <p:nvPr/>
        </p:nvSpPr>
        <p:spPr>
          <a:xfrm>
            <a:off x="533401" y="4621927"/>
            <a:ext cx="8077198" cy="1569660"/>
          </a:xfrm>
          <a:prstGeom prst="rect">
            <a:avLst/>
          </a:prstGeom>
          <a:solidFill>
            <a:srgbClr val="FFFF00"/>
          </a:solidFill>
          <a:ln w="76200">
            <a:solidFill>
              <a:schemeClr val="bg1"/>
            </a:solidFill>
          </a:ln>
        </p:spPr>
        <p:txBody>
          <a:bodyPr wrap="square" rtlCol="0">
            <a:spAutoFit/>
          </a:bodyPr>
          <a:lstStyle/>
          <a:p>
            <a:pPr algn="ctr"/>
            <a:r>
              <a:rPr lang="en-US" sz="3200" dirty="0" smtClean="0">
                <a:solidFill>
                  <a:schemeClr val="bg1"/>
                </a:solidFill>
                <a:latin typeface="Times New Roman" panose="02020603050405020304" pitchFamily="18" charset="0"/>
                <a:cs typeface="Times New Roman" panose="02020603050405020304" pitchFamily="18" charset="0"/>
              </a:rPr>
              <a:t>This is a major drawback  on the service we provide to our community. We need to sit on this and examine reasons and provide solutions.</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31375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3914918"/>
          </a:xfrm>
          <a:prstGeom prst="rect">
            <a:avLst/>
          </a:prstGeom>
          <a:solidFill>
            <a:srgbClr val="FFFF00"/>
          </a:solidFill>
        </p:spPr>
        <p:txBody>
          <a:bodyPr wrap="square" rtlCol="0">
            <a:spAutoFit/>
          </a:bodyPr>
          <a:lstStyle/>
          <a:p>
            <a:pPr marL="457200" lvl="0" indent="-4572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As for malaria, there is a pressing need for more rapid tests without sacrificing sensitivity and the specificity .</a:t>
            </a:r>
          </a:p>
          <a:p>
            <a:pPr marL="457200" lvl="0" indent="-4572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Diagnosis of malaria in Sudan is just a mess (whether through microscopy or Rabid tests) </a:t>
            </a:r>
          </a:p>
        </p:txBody>
      </p:sp>
      <p:sp>
        <p:nvSpPr>
          <p:cNvPr id="6" name="TextBox 5"/>
          <p:cNvSpPr txBox="1"/>
          <p:nvPr/>
        </p:nvSpPr>
        <p:spPr>
          <a:xfrm>
            <a:off x="533400" y="4345885"/>
            <a:ext cx="7924800" cy="2062103"/>
          </a:xfrm>
          <a:prstGeom prst="rect">
            <a:avLst/>
          </a:prstGeom>
          <a:solidFill>
            <a:schemeClr val="accent5">
              <a:lumMod val="60000"/>
              <a:lumOff val="40000"/>
            </a:schemeClr>
          </a:solidFill>
          <a:ln w="76200">
            <a:solidFill>
              <a:schemeClr val="bg1"/>
            </a:solidFill>
          </a:ln>
        </p:spPr>
        <p:txBody>
          <a:bodyPr wrap="square" rtlCol="0">
            <a:spAutoFit/>
          </a:bodyPr>
          <a:lstStyle/>
          <a:p>
            <a:pPr algn="ctr"/>
            <a:r>
              <a:rPr lang="en-US" sz="3200" dirty="0" smtClean="0">
                <a:solidFill>
                  <a:schemeClr val="bg1"/>
                </a:solidFill>
                <a:latin typeface="Times New Roman" panose="02020603050405020304" pitchFamily="18" charset="0"/>
                <a:cs typeface="Times New Roman" panose="02020603050405020304" pitchFamily="18" charset="0"/>
              </a:rPr>
              <a:t>By itself, the diagnosis of malaria needs  a workshop for identifying the reason for this mess and further to suggest remedies and solutions.</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95698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398" y="348390"/>
            <a:ext cx="8077199" cy="5138010"/>
          </a:xfrm>
          <a:prstGeom prst="rect">
            <a:avLst/>
          </a:prstGeom>
          <a:solidFill>
            <a:srgbClr val="FFFF00"/>
          </a:solidFill>
          <a:ln w="76200">
            <a:solidFill>
              <a:schemeClr val="accent1"/>
            </a:solidFill>
          </a:ln>
        </p:spPr>
        <p:txBody>
          <a:bodyPr wrap="square" rtlCol="0">
            <a:spAutoFit/>
          </a:bodyPr>
          <a:lstStyle/>
          <a:p>
            <a:pPr marL="457200" lvl="0" indent="-457200" algn="ctr">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Extensive use of malaria rapid diagnostic tests and the over diagnosis of malaria and the false negative RDT require that we </a:t>
            </a:r>
            <a:r>
              <a:rPr lang="en-US" sz="3600" dirty="0">
                <a:solidFill>
                  <a:schemeClr val="bg1"/>
                </a:solidFill>
                <a:latin typeface="Times New Roman" panose="02020603050405020304" pitchFamily="18" charset="0"/>
                <a:ea typeface="Calibri"/>
                <a:cs typeface="Times New Roman" panose="02020603050405020304" pitchFamily="18" charset="0"/>
              </a:rPr>
              <a:t>carefully </a:t>
            </a:r>
            <a:r>
              <a:rPr lang="en-US" sz="3600" dirty="0" smtClean="0">
                <a:solidFill>
                  <a:schemeClr val="bg1"/>
                </a:solidFill>
                <a:latin typeface="Times New Roman" panose="02020603050405020304" pitchFamily="18" charset="0"/>
                <a:ea typeface="Calibri"/>
                <a:cs typeface="Times New Roman" panose="02020603050405020304" pitchFamily="18" charset="0"/>
              </a:rPr>
              <a:t>scrutinize </a:t>
            </a:r>
            <a:r>
              <a:rPr lang="en-US" sz="3600" dirty="0">
                <a:solidFill>
                  <a:schemeClr val="bg1"/>
                </a:solidFill>
                <a:latin typeface="Times New Roman" panose="02020603050405020304" pitchFamily="18" charset="0"/>
                <a:ea typeface="Calibri"/>
                <a:cs typeface="Times New Roman" panose="02020603050405020304" pitchFamily="18" charset="0"/>
              </a:rPr>
              <a:t>the specificities, sensitivities, numbers of false positives, numbers of false negatives and temperature tolerances of these tests </a:t>
            </a:r>
            <a:r>
              <a:rPr lang="en-US" sz="3600" dirty="0" smtClean="0">
                <a:solidFill>
                  <a:schemeClr val="bg1"/>
                </a:solidFill>
                <a:latin typeface="Times New Roman" panose="02020603050405020304" pitchFamily="18" charset="0"/>
                <a:ea typeface="Calibri"/>
                <a:cs typeface="Times New Roman" panose="02020603050405020304" pitchFamily="18" charset="0"/>
              </a:rPr>
              <a:t>.</a:t>
            </a:r>
            <a:endParaRPr lang="en-US" sz="3600" dirty="0" smtClean="0">
              <a:solidFill>
                <a:schemeClr val="bg1"/>
              </a:solidFill>
              <a:effectLst/>
              <a:latin typeface="Times New Roman" panose="02020603050405020304" pitchFamily="18" charset="0"/>
              <a:ea typeface="Calibri"/>
              <a:cs typeface="Times New Roman" panose="02020603050405020304" pitchFamily="18" charset="0"/>
            </a:endParaRPr>
          </a:p>
        </p:txBody>
      </p:sp>
      <p:sp>
        <p:nvSpPr>
          <p:cNvPr id="7" name="TextBox 6"/>
          <p:cNvSpPr txBox="1"/>
          <p:nvPr/>
        </p:nvSpPr>
        <p:spPr>
          <a:xfrm>
            <a:off x="762000" y="5486400"/>
            <a:ext cx="7848598" cy="646331"/>
          </a:xfrm>
          <a:prstGeom prst="rect">
            <a:avLst/>
          </a:prstGeom>
          <a:noFill/>
        </p:spPr>
        <p:txBody>
          <a:bodyPr wrap="square" rtlCol="0">
            <a:spAutoFit/>
          </a:bodyPr>
          <a:lstStyle/>
          <a:p>
            <a:r>
              <a:rPr lang="en-US" dirty="0"/>
              <a:t> </a:t>
            </a:r>
            <a:r>
              <a:rPr lang="en-US" dirty="0" smtClean="0"/>
              <a:t>f</a:t>
            </a:r>
            <a:r>
              <a:rPr lang="en-US" dirty="0" smtClean="0">
                <a:solidFill>
                  <a:schemeClr val="bg1"/>
                </a:solidFill>
                <a:latin typeface="Times New Roman" panose="02020603050405020304" pitchFamily="18" charset="0"/>
                <a:cs typeface="Times New Roman" panose="02020603050405020304" pitchFamily="18" charset="0"/>
              </a:rPr>
              <a:t>Plasmodium falciparum histidine-rich protein 2 (PfHRP2), plasmodial aldolase and plasmodial lactate dehydrogenase (pLDH) - are currently used for RDTs</a:t>
            </a: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05082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143716"/>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Standardized reagents, quality and sources of reagents, validation of methods, reference samples are all need to be well looked after.</a:t>
            </a:r>
          </a:p>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Modern equipment are costly but are desperately needed to promote teaching and research in parasitology. Examples include: Means and equipment for parasites cultures, good light microscopes, fluorescent microscopes, PCR machines, ELISA …etc.</a:t>
            </a:r>
          </a:p>
        </p:txBody>
      </p:sp>
    </p:spTree>
    <p:extLst>
      <p:ext uri="{BB962C8B-B14F-4D97-AF65-F5344CB8AC3E}">
        <p14:creationId xmlns:p14="http://schemas.microsoft.com/office/powerpoint/2010/main" xmlns="" val="3027229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240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609600" y="838200"/>
            <a:ext cx="7848600" cy="2308324"/>
          </a:xfrm>
          <a:prstGeom prst="rect">
            <a:avLst/>
          </a:prstGeom>
        </p:spPr>
        <p:txBody>
          <a:bodyPr wrap="square">
            <a:spAutoFit/>
          </a:bodyPr>
          <a:lstStyle/>
          <a:p>
            <a:pPr algn="ctr"/>
            <a:r>
              <a:rPr lang="en-US" sz="3600" dirty="0" smtClean="0">
                <a:latin typeface="Times New Roman" panose="02020603050405020304" pitchFamily="18" charset="0"/>
                <a:cs typeface="Times New Roman" panose="02020603050405020304" pitchFamily="18" charset="0"/>
              </a:rPr>
              <a:t>A Conceptual paper</a:t>
            </a:r>
          </a:p>
          <a:p>
            <a:pPr algn="ctr"/>
            <a:r>
              <a:rPr lang="en-US" sz="3600" dirty="0" smtClean="0">
                <a:latin typeface="Times New Roman" panose="02020603050405020304" pitchFamily="18" charset="0"/>
                <a:cs typeface="Times New Roman" panose="02020603050405020304" pitchFamily="18" charset="0"/>
              </a:rPr>
              <a:t>Challenges facing Medical Parasitology in Sudan: Education, Service and Research.</a:t>
            </a:r>
            <a:endParaRPr lang="en-US" sz="36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609600" y="3336161"/>
            <a:ext cx="7924800" cy="2862322"/>
          </a:xfrm>
          <a:prstGeom prst="rect">
            <a:avLst/>
          </a:prstGeom>
          <a:solidFill>
            <a:srgbClr val="4BACC6">
              <a:lumMod val="60000"/>
              <a:lumOff val="40000"/>
            </a:srgbClr>
          </a:solidFill>
          <a:ln w="76200">
            <a:solidFill>
              <a:srgbClr val="FFFF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This presentation summarizes the Challenges facing Medical Parasitology education, service and research in Sudan and it opens discussion on many issues that need to be addressed.</a:t>
            </a:r>
          </a:p>
        </p:txBody>
      </p:sp>
    </p:spTree>
    <p:extLst>
      <p:ext uri="{BB962C8B-B14F-4D97-AF65-F5344CB8AC3E}">
        <p14:creationId xmlns:p14="http://schemas.microsoft.com/office/powerpoint/2010/main" xmlns="" val="2853442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143716"/>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With few exceptions the majority of current parasitology researches carried for degrees at different Sudanese universities are repeated and replicated at different locations and time.</a:t>
            </a:r>
          </a:p>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There is a great need for a single registry nationwide for all researches executed. That helps avoiding repetition and keeps better utilization of the scarce resources and strengthens the quality of researches. </a:t>
            </a:r>
          </a:p>
        </p:txBody>
      </p:sp>
    </p:spTree>
    <p:extLst>
      <p:ext uri="{BB962C8B-B14F-4D97-AF65-F5344CB8AC3E}">
        <p14:creationId xmlns:p14="http://schemas.microsoft.com/office/powerpoint/2010/main" xmlns="" val="3758180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2312171"/>
          </a:xfrm>
          <a:prstGeom prst="rect">
            <a:avLst/>
          </a:prstGeom>
          <a:noFill/>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Ministry of Higher Education may impose a regulation or add a web link that shows all research carried for obtaining academic degrees in Sudan universities. </a:t>
            </a:r>
          </a:p>
        </p:txBody>
      </p:sp>
      <p:sp>
        <p:nvSpPr>
          <p:cNvPr id="6" name="TextBox 5"/>
          <p:cNvSpPr txBox="1"/>
          <p:nvPr/>
        </p:nvSpPr>
        <p:spPr>
          <a:xfrm>
            <a:off x="762000" y="3352800"/>
            <a:ext cx="7696200" cy="2554545"/>
          </a:xfrm>
          <a:prstGeom prst="rect">
            <a:avLst/>
          </a:prstGeom>
          <a:solidFill>
            <a:srgbClr val="FFFF00"/>
          </a:solidFill>
          <a:ln w="76200">
            <a:solidFill>
              <a:schemeClr val="bg1"/>
            </a:solidFill>
          </a:ln>
        </p:spPr>
        <p:txBody>
          <a:bodyPr wrap="square" rtlCol="0">
            <a:spAutoFit/>
          </a:bodyPr>
          <a:lstStyle/>
          <a:p>
            <a:pPr algn="ctr"/>
            <a:r>
              <a:rPr lang="en-US" sz="3200" dirty="0" smtClean="0">
                <a:solidFill>
                  <a:schemeClr val="bg1"/>
                </a:solidFill>
                <a:latin typeface="Times New Roman" panose="02020603050405020304" pitchFamily="18" charset="0"/>
                <a:cs typeface="Times New Roman" panose="02020603050405020304" pitchFamily="18" charset="0"/>
              </a:rPr>
              <a:t>Lack of any easily accessible database of the Sudan scientific efforts or any inventory of the country scientists  is another hindrance facing communication among parasitology scientists </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01615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3490186"/>
          </a:xfrm>
          <a:prstGeom prst="rect">
            <a:avLst/>
          </a:prstGeom>
          <a:noFill/>
          <a:ln w="76200">
            <a:solidFill>
              <a:schemeClr val="bg1"/>
            </a:solidFill>
          </a:ln>
        </p:spPr>
        <p:txBody>
          <a:bodyPr wrap="square" rtlCol="0">
            <a:spAutoFit/>
          </a:bodyPr>
          <a:lstStyle/>
          <a:p>
            <a:pPr marL="457200" lvl="0" indent="-4572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Another problem associated with student researches for degrees is the weak research questions or points of research. The reason is the very high number of the master students compared to the small number of supervisors and the scarce and costly research materials</a:t>
            </a:r>
          </a:p>
        </p:txBody>
      </p:sp>
      <p:sp>
        <p:nvSpPr>
          <p:cNvPr id="7" name="TextBox 6"/>
          <p:cNvSpPr txBox="1"/>
          <p:nvPr/>
        </p:nvSpPr>
        <p:spPr>
          <a:xfrm>
            <a:off x="533400" y="4191000"/>
            <a:ext cx="7886699" cy="1754326"/>
          </a:xfrm>
          <a:prstGeom prst="rect">
            <a:avLst/>
          </a:prstGeom>
          <a:solidFill>
            <a:srgbClr val="FFC000"/>
          </a:solidFill>
          <a:ln w="76200">
            <a:solidFill>
              <a:schemeClr val="bg1"/>
            </a:solidFill>
          </a:ln>
        </p:spPr>
        <p:txBody>
          <a:bodyPr wrap="square" rtlCol="0">
            <a:spAutoFit/>
          </a:bodyPr>
          <a:lstStyle/>
          <a:p>
            <a:pPr algn="ctr"/>
            <a:r>
              <a:rPr lang="en-US" sz="3600" dirty="0" smtClean="0">
                <a:solidFill>
                  <a:schemeClr val="bg1"/>
                </a:solidFill>
                <a:latin typeface="Times New Roman" panose="02020603050405020304" pitchFamily="18" charset="0"/>
                <a:cs typeface="Times New Roman" panose="02020603050405020304" pitchFamily="18" charset="0"/>
              </a:rPr>
              <a:t>Post  graduate students are under heavy burden to secure the cost of material for their research (any suggestions!!!?).</a:t>
            </a: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11898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775107"/>
          </a:xfrm>
          <a:prstGeom prst="rect">
            <a:avLst/>
          </a:prstGeom>
          <a:noFill/>
          <a:ln w="76200">
            <a:solidFill>
              <a:schemeClr val="bg1"/>
            </a:solidFill>
          </a:ln>
        </p:spPr>
        <p:txBody>
          <a:bodyPr wrap="square" rtlCol="0">
            <a:spAutoFit/>
          </a:bodyPr>
          <a:lstStyle/>
          <a:p>
            <a:pPr marL="457200" lvl="0" indent="-4572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The suggestion of team research is an acceptable way out if the research point is wide and deep (and addressing important issue) and can be branched so each one , two or even three  students can work on that branch. </a:t>
            </a: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However, this is an issue that needs to be carefully studied.</a:t>
            </a: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 We know it is done now but how perfect is it ? </a:t>
            </a:r>
            <a:endParaRPr lang="en-US" sz="3600" u="sng" dirty="0" smtClean="0">
              <a:solidFill>
                <a:schemeClr val="bg1"/>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xmlns="" val="3642084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189113"/>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Funds:</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Master and PhD students bear very high costs for their researches. Loans for PhD students can be sought by banks or even by their universities if the research is addressing issues cared for by the university, the MOHE, MOH or even private sectors.</a:t>
            </a:r>
          </a:p>
        </p:txBody>
      </p:sp>
    </p:spTree>
    <p:extLst>
      <p:ext uri="{BB962C8B-B14F-4D97-AF65-F5344CB8AC3E}">
        <p14:creationId xmlns:p14="http://schemas.microsoft.com/office/powerpoint/2010/main" xmlns="" val="3752284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826210"/>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Funds:</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It is sad to say that many universities are taking the post graduate programmes mainly as means for  financial interests. </a:t>
            </a: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That is ok but </a:t>
            </a: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still we all need to make real use of these researches. The country, the university, the student and the science must benefit. </a:t>
            </a:r>
          </a:p>
        </p:txBody>
      </p:sp>
    </p:spTree>
    <p:extLst>
      <p:ext uri="{BB962C8B-B14F-4D97-AF65-F5344CB8AC3E}">
        <p14:creationId xmlns:p14="http://schemas.microsoft.com/office/powerpoint/2010/main" xmlns="" val="1736334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826210"/>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Funds:</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Professors of parasitology along with the faculties of medical laboratory sciences have to be more aggressive in their search for research funds. </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Some international universities have specific researches and are ready to fund post graduate students to work on such projects. However …</a:t>
            </a:r>
          </a:p>
        </p:txBody>
      </p:sp>
    </p:spTree>
    <p:extLst>
      <p:ext uri="{BB962C8B-B14F-4D97-AF65-F5344CB8AC3E}">
        <p14:creationId xmlns:p14="http://schemas.microsoft.com/office/powerpoint/2010/main" xmlns="" val="3594834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3914918"/>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Funds:</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 this is good as means of securing research funds but it demolishes  the interests of the students to work with researches that of interest to them and of value to  Sudan.</a:t>
            </a:r>
          </a:p>
        </p:txBody>
      </p:sp>
    </p:spTree>
    <p:extLst>
      <p:ext uri="{BB962C8B-B14F-4D97-AF65-F5344CB8AC3E}">
        <p14:creationId xmlns:p14="http://schemas.microsoft.com/office/powerpoint/2010/main" xmlns="" val="3036871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4552015"/>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Knowledge gaps </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Knowledge gaps are wide between parasitology scientists in the developed countries and developing countries and this is reflected in the quality of researches produced here and there.</a:t>
            </a:r>
          </a:p>
          <a:p>
            <a:pPr lvl="0">
              <a:lnSpc>
                <a:spcPct val="115000"/>
              </a:lnSpc>
            </a:pPr>
            <a:endParaRPr lang="en-US" sz="3600" dirty="0" smtClean="0">
              <a:solidFill>
                <a:schemeClr val="bg1"/>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xmlns="" val="42059213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79" y="-5874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400" y="533400"/>
            <a:ext cx="8077199" cy="5613845"/>
          </a:xfrm>
          <a:prstGeom prst="rect">
            <a:avLst/>
          </a:prstGeom>
          <a:noFill/>
          <a:ln w="76200">
            <a:solidFill>
              <a:schemeClr val="bg1"/>
            </a:solidFill>
          </a:ln>
        </p:spPr>
        <p:txBody>
          <a:bodyPr wrap="square" rtlCol="0">
            <a:spAutoFit/>
          </a:bodyPr>
          <a:lstStyle/>
          <a:p>
            <a:pPr lvl="0">
              <a:lnSpc>
                <a:spcPct val="115000"/>
              </a:lnSpc>
            </a:pPr>
            <a:r>
              <a:rPr lang="en-US" sz="3600" u="sng" dirty="0" smtClean="0">
                <a:solidFill>
                  <a:schemeClr val="bg1"/>
                </a:solidFill>
                <a:effectLst/>
                <a:latin typeface="Times New Roman" panose="02020603050405020304" pitchFamily="18" charset="0"/>
                <a:ea typeface="Calibri"/>
                <a:cs typeface="Times New Roman" panose="02020603050405020304" pitchFamily="18" charset="0"/>
              </a:rPr>
              <a:t>Knowledge gaps </a:t>
            </a:r>
          </a:p>
          <a:p>
            <a:pPr marL="571500" lvl="0" indent="-571500">
              <a:lnSpc>
                <a:spcPct val="115000"/>
              </a:lnSpc>
              <a:buFont typeface="Wingdings" panose="05000000000000000000" pitchFamily="2" charset="2"/>
              <a:buChar char="§"/>
            </a:pPr>
            <a:r>
              <a:rPr lang="en-US" sz="3600" dirty="0" smtClean="0">
                <a:solidFill>
                  <a:schemeClr val="bg1"/>
                </a:solidFill>
                <a:effectLst/>
                <a:latin typeface="Times New Roman" panose="02020603050405020304" pitchFamily="18" charset="0"/>
                <a:ea typeface="Calibri"/>
                <a:cs typeface="Times New Roman" panose="02020603050405020304" pitchFamily="18" charset="0"/>
              </a:rPr>
              <a:t>The technology gap also exists between elderly professors who prefer to use old technology and the young researchers who prefer to go for modern more accurate technologies. </a:t>
            </a:r>
          </a:p>
          <a:p>
            <a:pPr marL="571500" lvl="0" indent="-571500">
              <a:lnSpc>
                <a:spcPct val="115000"/>
              </a:lnSpc>
              <a:buFont typeface="Wingdings" panose="05000000000000000000" pitchFamily="2" charset="2"/>
              <a:buChar char="§"/>
            </a:pPr>
            <a:r>
              <a:rPr lang="en-US" sz="3200" dirty="0" smtClean="0">
                <a:solidFill>
                  <a:schemeClr val="bg1"/>
                </a:solidFill>
                <a:effectLst/>
                <a:latin typeface="Times New Roman" panose="02020603050405020304" pitchFamily="18" charset="0"/>
                <a:ea typeface="Calibri"/>
                <a:cs typeface="Times New Roman" panose="02020603050405020304" pitchFamily="18" charset="0"/>
              </a:rPr>
              <a:t>That means a technology gap will  always be a conflict between supervisors and upcoming parasitology scientists</a:t>
            </a:r>
          </a:p>
        </p:txBody>
      </p:sp>
    </p:spTree>
    <p:extLst>
      <p:ext uri="{BB962C8B-B14F-4D97-AF65-F5344CB8AC3E}">
        <p14:creationId xmlns:p14="http://schemas.microsoft.com/office/powerpoint/2010/main" xmlns="" val="590415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240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609600" y="1066800"/>
            <a:ext cx="8001000" cy="3908762"/>
          </a:xfrm>
          <a:prstGeom prst="rect">
            <a:avLst/>
          </a:prstGeom>
          <a:solidFill>
            <a:schemeClr val="accent5">
              <a:lumMod val="20000"/>
              <a:lumOff val="80000"/>
            </a:schemeClr>
          </a:solidFill>
          <a:ln w="76200">
            <a:solidFill>
              <a:schemeClr val="tx1"/>
            </a:solidFill>
          </a:ln>
        </p:spPr>
        <p:txBody>
          <a:bodyPr wrap="square" rtlCol="0">
            <a:spAutoFit/>
          </a:bodyPr>
          <a:lstStyle/>
          <a:p>
            <a:pPr marL="457200" indent="-457200">
              <a:buFont typeface="Wingdings" panose="05000000000000000000" pitchFamily="2" charset="2"/>
              <a:buChar char="q"/>
            </a:pPr>
            <a:r>
              <a:rPr lang="en-US" sz="3200" b="1" dirty="0"/>
              <a:t>Introduction</a:t>
            </a:r>
            <a:endParaRPr lang="en-US" sz="3200" dirty="0"/>
          </a:p>
          <a:p>
            <a:pPr marL="45720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Despite the huge public health importance of medical parasitology sciences and its clear impact on health of the Sudanese population , economy  , wasted working days  development  </a:t>
            </a:r>
            <a:r>
              <a:rPr lang="en-US" sz="3600" dirty="0" smtClean="0">
                <a:latin typeface="Times New Roman" panose="02020603050405020304" pitchFamily="18" charset="0"/>
                <a:cs typeface="Times New Roman" panose="02020603050405020304" pitchFamily="18" charset="0"/>
              </a:rPr>
              <a:t>and…</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64468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552761" y="1412823"/>
            <a:ext cx="8077200" cy="4524315"/>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1</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Specify a time frame  , say 3 years, to be specified for capacity building in parasitology laboratories within all FMLSC.</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Specific sophisticated costly equipment may be shared and made available and shared within more than  a university</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93943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519034" y="1905000"/>
            <a:ext cx="8077200" cy="3970318"/>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2</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Bridging the technology gap between researchers in Sudan and in other developed countries. </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International relation department in different Sudanese universities may lead this.</a:t>
            </a:r>
          </a:p>
        </p:txBody>
      </p:sp>
    </p:spTree>
    <p:extLst>
      <p:ext uri="{BB962C8B-B14F-4D97-AF65-F5344CB8AC3E}">
        <p14:creationId xmlns:p14="http://schemas.microsoft.com/office/powerpoint/2010/main" xmlns="" val="1599816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28600" y="1017338"/>
            <a:ext cx="8686800" cy="4524315"/>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3</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Compose an expert team in the different advanced Sciences and techniques with clear objectives to enhance the skills of ML scientists in the different modern technology and  of sciences that are seen mandatory for modernization of medical parasitology   </a:t>
            </a:r>
          </a:p>
        </p:txBody>
      </p:sp>
    </p:spTree>
    <p:extLst>
      <p:ext uri="{BB962C8B-B14F-4D97-AF65-F5344CB8AC3E}">
        <p14:creationId xmlns:p14="http://schemas.microsoft.com/office/powerpoint/2010/main" xmlns="" val="22232857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04800" y="1225689"/>
            <a:ext cx="8405734" cy="5078313"/>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4</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Develop with the aid of MOHE or the Institute of Endemic Diseases a  single registry nationwide for all researches executed </a:t>
            </a:r>
          </a:p>
          <a:p>
            <a:pPr algn="ctr"/>
            <a:r>
              <a:rPr lang="en-US" sz="3600" dirty="0" smtClean="0">
                <a:latin typeface="Times New Roman" panose="02020603050405020304" pitchFamily="18" charset="0"/>
                <a:cs typeface="Times New Roman" panose="02020603050405020304" pitchFamily="18" charset="0"/>
              </a:rPr>
              <a:t>Or </a:t>
            </a:r>
          </a:p>
          <a:p>
            <a:pPr marL="571500" indent="-571500" algn="ctr">
              <a:buFont typeface="Wingdings" panose="05000000000000000000" pitchFamily="2" charset="2"/>
              <a:buChar char="§"/>
            </a:pPr>
            <a:r>
              <a:rPr lang="en-US" sz="3600" dirty="0" smtClean="0">
                <a:latin typeface="Times New Roman" panose="02020603050405020304" pitchFamily="18" charset="0"/>
                <a:cs typeface="Times New Roman" panose="02020603050405020304" pitchFamily="18" charset="0"/>
              </a:rPr>
              <a:t>Development of easily accessible database of the Sudan scientific efforts or any inventory of the country researches.</a:t>
            </a:r>
          </a:p>
        </p:txBody>
      </p:sp>
    </p:spTree>
    <p:extLst>
      <p:ext uri="{BB962C8B-B14F-4D97-AF65-F5344CB8AC3E}">
        <p14:creationId xmlns:p14="http://schemas.microsoft.com/office/powerpoint/2010/main" xmlns="" val="3711911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630836" y="2667000"/>
            <a:ext cx="8077200" cy="2308324"/>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5</a:t>
            </a:r>
          </a:p>
          <a:p>
            <a:pPr algn="ctr"/>
            <a:r>
              <a:rPr lang="en-US" sz="3600" dirty="0" smtClean="0">
                <a:latin typeface="Times New Roman" panose="02020603050405020304" pitchFamily="18" charset="0"/>
                <a:cs typeface="Times New Roman" panose="02020603050405020304" pitchFamily="18" charset="0"/>
              </a:rPr>
              <a:t>Initiation of PhD Students Research fund</a:t>
            </a:r>
          </a:p>
          <a:p>
            <a:pPr algn="ctr"/>
            <a:endParaRPr lang="en-US" sz="3600" dirty="0">
              <a:latin typeface="Times New Roman" panose="02020603050405020304" pitchFamily="18" charset="0"/>
              <a:cs typeface="Times New Roman" panose="02020603050405020304" pitchFamily="18" charset="0"/>
            </a:endParaRPr>
          </a:p>
          <a:p>
            <a:pPr algn="ctr"/>
            <a:r>
              <a:rPr lang="en-US" sz="36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4870499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734" y="381000"/>
            <a:ext cx="8305800" cy="646331"/>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Suggestions  that need discussion</a:t>
            </a:r>
            <a:endParaRPr lang="en-US" sz="3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04734" y="1905000"/>
            <a:ext cx="8305800" cy="5078313"/>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6</a:t>
            </a:r>
          </a:p>
          <a:p>
            <a:pPr algn="ctr"/>
            <a:r>
              <a:rPr lang="en-US" sz="3600" dirty="0" smtClean="0">
                <a:latin typeface="Times New Roman" panose="02020603050405020304" pitchFamily="18" charset="0"/>
                <a:cs typeface="Times New Roman" panose="02020603050405020304" pitchFamily="18" charset="0"/>
              </a:rPr>
              <a:t>Due to the ongoing problems associated with diagnosis of malaria in Sudan I do suggest that we gather again for  a</a:t>
            </a:r>
          </a:p>
          <a:p>
            <a:pPr algn="ctr"/>
            <a:r>
              <a:rPr lang="en-US" sz="3600" dirty="0" smtClean="0">
                <a:latin typeface="Times New Roman" panose="02020603050405020304" pitchFamily="18" charset="0"/>
                <a:cs typeface="Times New Roman" panose="02020603050405020304" pitchFamily="18" charset="0"/>
              </a:rPr>
              <a:t>(Malaria Workshop : Diagnosis of malaria in Sudan)  </a:t>
            </a:r>
          </a:p>
          <a:p>
            <a:pPr algn="ctr"/>
            <a:r>
              <a:rPr lang="en-US" sz="3600" dirty="0" smtClean="0">
                <a:latin typeface="Times New Roman" panose="02020603050405020304" pitchFamily="18" charset="0"/>
                <a:cs typeface="Times New Roman" panose="02020603050405020304" pitchFamily="18" charset="0"/>
              </a:rPr>
              <a:t>to study problems associated with malaria diagnosis and suggest solutions.</a:t>
            </a:r>
            <a:endParaRPr lang="en-US" sz="3600" dirty="0">
              <a:latin typeface="Times New Roman" panose="02020603050405020304" pitchFamily="18" charset="0"/>
              <a:cs typeface="Times New Roman" panose="02020603050405020304" pitchFamily="18" charset="0"/>
            </a:endParaRPr>
          </a:p>
          <a:p>
            <a:pPr algn="ctr"/>
            <a:r>
              <a:rPr lang="en-US" sz="36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4023727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957" y="914400"/>
            <a:ext cx="8991600" cy="4616648"/>
          </a:xfrm>
          <a:prstGeom prst="rect">
            <a:avLst/>
          </a:prstGeom>
          <a:noFill/>
        </p:spPr>
        <p:txBody>
          <a:bodyPr wrap="square" rtlCol="0">
            <a:spAutoFit/>
          </a:bodyPr>
          <a:lstStyle/>
          <a:p>
            <a:pPr algn="ctr"/>
            <a:r>
              <a:rPr lang="en-US" sz="9600" dirty="0" smtClean="0">
                <a:latin typeface="Times New Roman" panose="02020603050405020304" pitchFamily="18" charset="0"/>
                <a:cs typeface="Times New Roman" panose="02020603050405020304" pitchFamily="18" charset="0"/>
              </a:rPr>
              <a:t>Thanks</a:t>
            </a:r>
          </a:p>
          <a:p>
            <a:pPr algn="ctr"/>
            <a:endParaRPr lang="en-US" sz="5400" dirty="0">
              <a:latin typeface="Times New Roman" panose="02020603050405020304" pitchFamily="18" charset="0"/>
              <a:cs typeface="Times New Roman" panose="02020603050405020304" pitchFamily="18" charset="0"/>
            </a:endParaRPr>
          </a:p>
          <a:p>
            <a:pPr algn="ctr"/>
            <a:r>
              <a:rPr lang="en-US" sz="3600" dirty="0" smtClean="0">
                <a:latin typeface="Times New Roman" panose="02020603050405020304" pitchFamily="18" charset="0"/>
                <a:cs typeface="Times New Roman" panose="02020603050405020304" pitchFamily="18" charset="0"/>
              </a:rPr>
              <a:t>Abdellatif Eldaw</a:t>
            </a:r>
          </a:p>
          <a:p>
            <a:pPr algn="ctr"/>
            <a:r>
              <a:rPr lang="en-US" sz="3600" dirty="0" smtClean="0">
                <a:latin typeface="Times New Roman" panose="02020603050405020304" pitchFamily="18" charset="0"/>
                <a:cs typeface="Times New Roman" panose="02020603050405020304" pitchFamily="18" charset="0"/>
              </a:rPr>
              <a:t>Dean, Faculty of Medical laboratory Sciences, Sudan International University  </a:t>
            </a:r>
          </a:p>
          <a:p>
            <a:pPr algn="ctr"/>
            <a:r>
              <a:rPr lang="en-US" sz="3600" dirty="0" smtClean="0">
                <a:latin typeface="Times New Roman" panose="02020603050405020304" pitchFamily="18" charset="0"/>
                <a:cs typeface="Times New Roman" panose="02020603050405020304" pitchFamily="18" charset="0"/>
              </a:rPr>
              <a:t>[abdellatif.eldaw @gmail.com]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886721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240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609600" y="1524000"/>
            <a:ext cx="8001000" cy="4462760"/>
          </a:xfrm>
          <a:prstGeom prst="rect">
            <a:avLst/>
          </a:prstGeom>
          <a:solidFill>
            <a:schemeClr val="accent5">
              <a:lumMod val="20000"/>
              <a:lumOff val="80000"/>
            </a:schemeClr>
          </a:solidFill>
          <a:ln w="76200">
            <a:solidFill>
              <a:schemeClr val="tx1"/>
            </a:solidFill>
          </a:ln>
        </p:spPr>
        <p:txBody>
          <a:bodyPr wrap="square" rtlCol="0">
            <a:spAutoFit/>
          </a:bodyPr>
          <a:lstStyle/>
          <a:p>
            <a:pPr marL="457200" indent="-457200">
              <a:buFont typeface="Wingdings" panose="05000000000000000000" pitchFamily="2" charset="2"/>
              <a:buChar char="q"/>
            </a:pPr>
            <a:r>
              <a:rPr lang="en-US" sz="3200" b="1" dirty="0"/>
              <a:t>Introduction</a:t>
            </a:r>
            <a:endParaRPr lang="en-US" sz="3200" dirty="0"/>
          </a:p>
          <a:p>
            <a:r>
              <a:rPr lang="en-US" sz="3600" dirty="0" smtClean="0">
                <a:latin typeface="Times New Roman" panose="02020603050405020304" pitchFamily="18" charset="0"/>
                <a:cs typeface="Times New Roman" panose="02020603050405020304" pitchFamily="18" charset="0"/>
              </a:rPr>
              <a:t>..even the cognitive  capabilities of children affected by parasitic infections , the resources allocated for prevention , diagnosis ,control , and education is still little compared to resources  allocated to other  diseases having less impact on  Sudan population . </a:t>
            </a:r>
          </a:p>
        </p:txBody>
      </p:sp>
    </p:spTree>
    <p:extLst>
      <p:ext uri="{BB962C8B-B14F-4D97-AF65-F5344CB8AC3E}">
        <p14:creationId xmlns:p14="http://schemas.microsoft.com/office/powerpoint/2010/main" xmlns="" val="2514819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209" y="1295400"/>
            <a:ext cx="8534400" cy="4343400"/>
          </a:xfrm>
        </p:spPr>
        <p:txBody>
          <a:bodyPr>
            <a:normAutofit/>
          </a:bodyPr>
          <a:lstStyle/>
          <a:p>
            <a:pPr algn="ctr"/>
            <a:r>
              <a:rPr lang="en-US" dirty="0" smtClean="0">
                <a:solidFill>
                  <a:schemeClr val="tx1"/>
                </a:solidFill>
                <a:effectLst>
                  <a:outerShdw blurRad="38100" dist="38100" dir="2700000" algn="tl">
                    <a:srgbClr val="000000">
                      <a:alpha val="43137"/>
                    </a:srgbClr>
                  </a:outerShdw>
                </a:effectLst>
              </a:rPr>
              <a:t/>
            </a:r>
            <a:br>
              <a:rPr lang="en-US" dirty="0" smtClean="0">
                <a:solidFill>
                  <a:schemeClr val="tx1"/>
                </a:solidFill>
                <a:effectLst>
                  <a:outerShdw blurRad="38100" dist="38100" dir="2700000" algn="tl">
                    <a:srgbClr val="000000">
                      <a:alpha val="43137"/>
                    </a:srgbClr>
                  </a:outerShdw>
                </a:effectLst>
              </a:rPr>
            </a:br>
            <a:endParaRPr lang="en-US" sz="4900" dirty="0">
              <a:solidFill>
                <a:schemeClr val="tx1"/>
              </a:solidFill>
              <a:effectLst>
                <a:outerShdw blurRad="38100" dist="38100" dir="2700000" algn="tl">
                  <a:srgbClr val="000000">
                    <a:alpha val="43137"/>
                  </a:srgbClr>
                </a:outerShdw>
              </a:effectLst>
            </a:endParaRPr>
          </a:p>
        </p:txBody>
      </p:sp>
      <p:sp>
        <p:nvSpPr>
          <p:cNvPr id="5" name="TextBox 4"/>
          <p:cNvSpPr txBox="1"/>
          <p:nvPr/>
        </p:nvSpPr>
        <p:spPr>
          <a:xfrm>
            <a:off x="526473" y="4389299"/>
            <a:ext cx="7917873" cy="369332"/>
          </a:xfrm>
          <a:prstGeom prst="rect">
            <a:avLst/>
          </a:prstGeom>
          <a:noFill/>
        </p:spPr>
        <p:txBody>
          <a:bodyPr wrap="square" rtlCol="0">
            <a:spAutoFit/>
          </a:bodyPr>
          <a:lstStyle/>
          <a:p>
            <a:endParaRPr lang="en-US" dirty="0">
              <a:solidFill>
                <a:prstClr val="white"/>
              </a:solidFill>
            </a:endParaRPr>
          </a:p>
        </p:txBody>
      </p:sp>
      <p:sp>
        <p:nvSpPr>
          <p:cNvPr id="3" name="TextBox 2"/>
          <p:cNvSpPr txBox="1"/>
          <p:nvPr/>
        </p:nvSpPr>
        <p:spPr>
          <a:xfrm>
            <a:off x="152400" y="381000"/>
            <a:ext cx="8686800" cy="6186309"/>
          </a:xfrm>
          <a:prstGeom prst="rect">
            <a:avLst/>
          </a:prstGeom>
          <a:noFill/>
        </p:spPr>
        <p:txBody>
          <a:bodyPr wrap="square" rtlCol="0">
            <a:spAutoFit/>
          </a:bodyPr>
          <a:lstStyle/>
          <a:p>
            <a:pPr marL="571500" indent="-571500">
              <a:buFont typeface="Wingdings" panose="05000000000000000000" pitchFamily="2" charset="2"/>
              <a:buChar char="q"/>
            </a:pPr>
            <a:r>
              <a:rPr lang="en-US" sz="3600" dirty="0" smtClean="0">
                <a:latin typeface="Times New Roman" panose="02020603050405020304" pitchFamily="18" charset="0"/>
                <a:cs typeface="Times New Roman" panose="02020603050405020304" pitchFamily="18" charset="0"/>
              </a:rPr>
              <a:t>Of the 17 Neglected tropical diseases (NTDs) identified by the WHO, 11 are of parasitic origin distinctly thrive mainly among the poorest populations living in remote rural areas, urban slums or conflict zones. </a:t>
            </a:r>
          </a:p>
          <a:p>
            <a:pPr marL="571500" indent="-571500">
              <a:buFont typeface="Wingdings" panose="05000000000000000000" pitchFamily="2" charset="2"/>
              <a:buChar char="q"/>
            </a:pPr>
            <a:r>
              <a:rPr lang="en-US" sz="3600" dirty="0" smtClean="0">
                <a:latin typeface="Times New Roman" panose="02020603050405020304" pitchFamily="18" charset="0"/>
                <a:cs typeface="Times New Roman" panose="02020603050405020304" pitchFamily="18" charset="0"/>
              </a:rPr>
              <a:t>Beyond their negative impact on health, NTDs contribute to an ongoing cycle of poverty and stigma that leaves people unable to work, go to school or participate in family and community life.</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565479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209" y="1295400"/>
            <a:ext cx="8534400" cy="4343400"/>
          </a:xfrm>
        </p:spPr>
        <p:txBody>
          <a:bodyPr>
            <a:normAutofit/>
          </a:bodyPr>
          <a:lstStyle/>
          <a:p>
            <a:pPr algn="ctr"/>
            <a:r>
              <a:rPr lang="en-US" dirty="0" smtClean="0">
                <a:solidFill>
                  <a:schemeClr val="tx1"/>
                </a:solidFill>
                <a:effectLst>
                  <a:outerShdw blurRad="38100" dist="38100" dir="2700000" algn="tl">
                    <a:srgbClr val="000000">
                      <a:alpha val="43137"/>
                    </a:srgbClr>
                  </a:outerShdw>
                </a:effectLst>
              </a:rPr>
              <a:t/>
            </a:r>
            <a:br>
              <a:rPr lang="en-US" dirty="0" smtClean="0">
                <a:solidFill>
                  <a:schemeClr val="tx1"/>
                </a:solidFill>
                <a:effectLst>
                  <a:outerShdw blurRad="38100" dist="38100" dir="2700000" algn="tl">
                    <a:srgbClr val="000000">
                      <a:alpha val="43137"/>
                    </a:srgbClr>
                  </a:outerShdw>
                </a:effectLst>
              </a:rPr>
            </a:br>
            <a:endParaRPr lang="en-US" sz="4900" dirty="0">
              <a:solidFill>
                <a:schemeClr val="tx1"/>
              </a:solidFill>
              <a:effectLst>
                <a:outerShdw blurRad="38100" dist="38100" dir="2700000" algn="tl">
                  <a:srgbClr val="000000">
                    <a:alpha val="43137"/>
                  </a:srgbClr>
                </a:outerShdw>
              </a:effectLst>
            </a:endParaRPr>
          </a:p>
        </p:txBody>
      </p:sp>
      <p:sp>
        <p:nvSpPr>
          <p:cNvPr id="5" name="TextBox 4"/>
          <p:cNvSpPr txBox="1"/>
          <p:nvPr/>
        </p:nvSpPr>
        <p:spPr>
          <a:xfrm>
            <a:off x="526473" y="4389299"/>
            <a:ext cx="7917873" cy="369332"/>
          </a:xfrm>
          <a:prstGeom prst="rect">
            <a:avLst/>
          </a:prstGeom>
          <a:noFill/>
        </p:spPr>
        <p:txBody>
          <a:bodyPr wrap="square" rtlCol="0">
            <a:spAutoFit/>
          </a:bodyPr>
          <a:lstStyle/>
          <a:p>
            <a:endParaRPr lang="en-US" dirty="0">
              <a:solidFill>
                <a:prstClr val="white"/>
              </a:solidFill>
            </a:endParaRPr>
          </a:p>
        </p:txBody>
      </p:sp>
      <p:sp>
        <p:nvSpPr>
          <p:cNvPr id="3" name="TextBox 2"/>
          <p:cNvSpPr txBox="1"/>
          <p:nvPr/>
        </p:nvSpPr>
        <p:spPr>
          <a:xfrm>
            <a:off x="152400" y="685800"/>
            <a:ext cx="8686800" cy="5078313"/>
          </a:xfrm>
          <a:prstGeom prst="rect">
            <a:avLst/>
          </a:prstGeom>
          <a:noFill/>
        </p:spPr>
        <p:txBody>
          <a:bodyPr wrap="square" rtlCol="0">
            <a:spAutoFit/>
          </a:bodyPr>
          <a:lstStyle/>
          <a:p>
            <a:pPr marL="571500" indent="-571500">
              <a:buFont typeface="Wingdings" panose="05000000000000000000" pitchFamily="2" charset="2"/>
              <a:buChar char="q"/>
            </a:pPr>
            <a:r>
              <a:rPr lang="en-US" sz="3600" dirty="0" smtClean="0">
                <a:latin typeface="Times New Roman" panose="02020603050405020304" pitchFamily="18" charset="0"/>
                <a:cs typeface="Times New Roman" panose="02020603050405020304" pitchFamily="18" charset="0"/>
              </a:rPr>
              <a:t>Medical parasitology, has attracted many students and researchers. But the number of students choosing this specialty is steadily declining despite the need for such specialists in this country ,where (a part of malaria) Leishmaniasis, schistosomiasis, amoebiasis, soil-transmitted helminths, onchocerciasis, taeniasis and African trypanosomiasis are still hitting hard</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9266481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5240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6" name="TextBox 5"/>
          <p:cNvSpPr txBox="1"/>
          <p:nvPr/>
        </p:nvSpPr>
        <p:spPr>
          <a:xfrm>
            <a:off x="762000" y="1676400"/>
            <a:ext cx="7696200" cy="4524315"/>
          </a:xfrm>
          <a:prstGeom prst="rect">
            <a:avLst/>
          </a:prstGeom>
          <a:noFill/>
        </p:spPr>
        <p:txBody>
          <a:bodyPr wrap="square" rtlCol="0">
            <a:spAutoFit/>
          </a:bodyPr>
          <a:lstStyle/>
          <a:p>
            <a:pPr marL="571500" indent="-571500">
              <a:buFont typeface="Wingdings" panose="05000000000000000000" pitchFamily="2" charset="2"/>
              <a:buChar char="Ø"/>
            </a:pPr>
            <a:r>
              <a:rPr lang="en-US" sz="3600" dirty="0" smtClean="0">
                <a:solidFill>
                  <a:schemeClr val="bg1"/>
                </a:solidFill>
                <a:latin typeface="Times New Roman" panose="02020603050405020304" pitchFamily="18" charset="0"/>
                <a:cs typeface="Times New Roman" panose="02020603050405020304" pitchFamily="18" charset="0"/>
              </a:rPr>
              <a:t>Statistics are lacking, and no one is sure about the numbers affected by each of the previously mentioned disease. </a:t>
            </a:r>
          </a:p>
          <a:p>
            <a:pPr marL="571500" indent="-571500">
              <a:buFont typeface="Wingdings" panose="05000000000000000000" pitchFamily="2" charset="2"/>
              <a:buChar char="Ø"/>
            </a:pPr>
            <a:r>
              <a:rPr lang="en-US" sz="3600" dirty="0" smtClean="0">
                <a:solidFill>
                  <a:schemeClr val="bg1"/>
                </a:solidFill>
                <a:latin typeface="Times New Roman" panose="02020603050405020304" pitchFamily="18" charset="0"/>
                <a:cs typeface="Times New Roman" panose="02020603050405020304" pitchFamily="18" charset="0"/>
              </a:rPr>
              <a:t>Epidemiologic information including reports on these infections following the separation of South Sudan is urgently needed. </a:t>
            </a: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7523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33399" y="1676400"/>
            <a:ext cx="8077199" cy="3416320"/>
          </a:xfrm>
          <a:prstGeom prst="rect">
            <a:avLst/>
          </a:prstGeom>
          <a:noFill/>
        </p:spPr>
        <p:txBody>
          <a:bodyPr wrap="square" rtlCol="0">
            <a:spAutoFit/>
          </a:bodyPr>
          <a:lstStyle/>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Updated statistics and epidemiologic data on parasitic diseases are needed for better planning and budgeting.</a:t>
            </a:r>
          </a:p>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There is a clear need to increases the number of parasitology students at the BSc and post graduate levels.</a:t>
            </a:r>
          </a:p>
        </p:txBody>
      </p:sp>
    </p:spTree>
    <p:extLst>
      <p:ext uri="{BB962C8B-B14F-4D97-AF65-F5344CB8AC3E}">
        <p14:creationId xmlns:p14="http://schemas.microsoft.com/office/powerpoint/2010/main" xmlns="" val="210824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ppt templates\creative\free_creative\creative\118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47256"/>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676400"/>
            <a:ext cx="7696200" cy="369332"/>
          </a:xfrm>
          <a:prstGeom prst="rect">
            <a:avLst/>
          </a:prstGeom>
          <a:noFill/>
        </p:spPr>
        <p:txBody>
          <a:bodyPr wrap="square" rtlCol="0">
            <a:spAutoFit/>
          </a:bodyPr>
          <a:lstStyle/>
          <a:p>
            <a:endParaRPr lang="en-US" dirty="0"/>
          </a:p>
        </p:txBody>
      </p:sp>
      <p:sp>
        <p:nvSpPr>
          <p:cNvPr id="5" name="TextBox 4"/>
          <p:cNvSpPr txBox="1"/>
          <p:nvPr/>
        </p:nvSpPr>
        <p:spPr>
          <a:xfrm>
            <a:off x="571500" y="1271666"/>
            <a:ext cx="8077199" cy="3970318"/>
          </a:xfrm>
          <a:prstGeom prst="rect">
            <a:avLst/>
          </a:prstGeom>
          <a:noFill/>
        </p:spPr>
        <p:txBody>
          <a:bodyPr wrap="square" rtlCol="0">
            <a:spAutoFit/>
          </a:bodyPr>
          <a:lstStyle/>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Development of better parasitology laboratories, teaching resources and curricula. </a:t>
            </a:r>
          </a:p>
          <a:p>
            <a:pPr marL="571500" indent="-571500">
              <a:buFont typeface="Wingdings" panose="05000000000000000000" pitchFamily="2" charset="2"/>
              <a:buChar char="§"/>
            </a:pPr>
            <a:r>
              <a:rPr lang="en-US" sz="3600" dirty="0" smtClean="0">
                <a:solidFill>
                  <a:schemeClr val="bg1"/>
                </a:solidFill>
                <a:latin typeface="Times New Roman" panose="02020603050405020304" pitchFamily="18" charset="0"/>
                <a:cs typeface="Times New Roman" panose="02020603050405020304" pitchFamily="18" charset="0"/>
              </a:rPr>
              <a:t>More experimental researches are needed in areas of diagnosis, control and   vaccine development . That requires use of laboratory animals.</a:t>
            </a:r>
          </a:p>
        </p:txBody>
      </p:sp>
    </p:spTree>
    <p:extLst>
      <p:ext uri="{BB962C8B-B14F-4D97-AF65-F5344CB8AC3E}">
        <p14:creationId xmlns:p14="http://schemas.microsoft.com/office/powerpoint/2010/main" xmlns="" val="299931684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1196</TotalTime>
  <Words>1666</Words>
  <Application>Microsoft Office PowerPoint</Application>
  <PresentationFormat>On-screen Show (4:3)</PresentationFormat>
  <Paragraphs>103</Paragraphs>
  <Slides>36</Slides>
  <Notes>0</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Flow</vt:lpstr>
      <vt:lpstr>Slide 1</vt:lpstr>
      <vt:lpstr>Slide 2</vt:lpstr>
      <vt:lpstr>Slide 3</vt:lpstr>
      <vt:lpstr>Slide 4</vt:lpstr>
      <vt:lpstr> </vt:lpstr>
      <vt:lpstr> </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Dr.Abdellatif Eldaw</dc:creator>
  <cp:lastModifiedBy>acer123</cp:lastModifiedBy>
  <cp:revision>37</cp:revision>
  <dcterms:created xsi:type="dcterms:W3CDTF">2015-03-26T07:59:18Z</dcterms:created>
  <dcterms:modified xsi:type="dcterms:W3CDTF">2015-03-31T23:17:56Z</dcterms:modified>
</cp:coreProperties>
</file>