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65" r:id="rId2"/>
    <p:sldId id="258" r:id="rId3"/>
    <p:sldId id="259" r:id="rId4"/>
    <p:sldId id="260" r:id="rId5"/>
    <p:sldId id="261" r:id="rId6"/>
    <p:sldId id="272" r:id="rId7"/>
    <p:sldId id="262" r:id="rId8"/>
    <p:sldId id="270" r:id="rId9"/>
    <p:sldId id="267" r:id="rId10"/>
    <p:sldId id="268" r:id="rId11"/>
    <p:sldId id="269" r:id="rId12"/>
    <p:sldId id="263" r:id="rId13"/>
    <p:sldId id="264" r:id="rId14"/>
    <p:sldId id="273" r:id="rId15"/>
    <p:sldId id="266"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4" d="100"/>
          <a:sy n="84" d="100"/>
        </p:scale>
        <p:origin x="-269" y="14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ohamed.Mohamed-PC\Desktop\ghada\analysis\3d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7"/>
  <c:chart>
    <c:title>
      <c:tx>
        <c:rich>
          <a:bodyPr/>
          <a:lstStyle/>
          <a:p>
            <a:pPr>
              <a:defRPr/>
            </a:pPr>
            <a:r>
              <a:rPr lang="en-US"/>
              <a:t>Multiplicity of infection</a:t>
            </a:r>
          </a:p>
        </c:rich>
      </c:tx>
    </c:title>
    <c:plotArea>
      <c:layout>
        <c:manualLayout>
          <c:layoutTarget val="inner"/>
          <c:xMode val="edge"/>
          <c:yMode val="edge"/>
          <c:x val="0.20558369552918318"/>
          <c:y val="0.24372411781860601"/>
          <c:w val="0.75778626784078051"/>
          <c:h val="0.48398496484235792"/>
        </c:manualLayout>
      </c:layout>
      <c:barChart>
        <c:barDir val="col"/>
        <c:grouping val="clustered"/>
        <c:ser>
          <c:idx val="0"/>
          <c:order val="0"/>
          <c:tx>
            <c:strRef>
              <c:f>Sheet2!$I$36</c:f>
              <c:strCache>
                <c:ptCount val="1"/>
                <c:pt idx="0">
                  <c:v>frequency</c:v>
                </c:pt>
              </c:strCache>
            </c:strRef>
          </c:tx>
          <c:val>
            <c:numRef>
              <c:f>Sheet2!$I$37:$I$42</c:f>
              <c:numCache>
                <c:formatCode>General</c:formatCode>
                <c:ptCount val="6"/>
                <c:pt idx="0">
                  <c:v>2</c:v>
                </c:pt>
                <c:pt idx="1">
                  <c:v>8</c:v>
                </c:pt>
                <c:pt idx="2">
                  <c:v>13</c:v>
                </c:pt>
                <c:pt idx="3">
                  <c:v>12</c:v>
                </c:pt>
                <c:pt idx="4">
                  <c:v>8</c:v>
                </c:pt>
                <c:pt idx="5">
                  <c:v>7</c:v>
                </c:pt>
              </c:numCache>
            </c:numRef>
          </c:val>
        </c:ser>
        <c:axId val="124850944"/>
        <c:axId val="124905728"/>
      </c:barChart>
      <c:catAx>
        <c:axId val="124850944"/>
        <c:scaling>
          <c:orientation val="minMax"/>
        </c:scaling>
        <c:axPos val="b"/>
        <c:title>
          <c:tx>
            <c:rich>
              <a:bodyPr/>
              <a:lstStyle/>
              <a:p>
                <a:pPr>
                  <a:defRPr/>
                </a:pPr>
                <a:r>
                  <a:rPr lang="en-US"/>
                  <a:t>No. of  alleles </a:t>
                </a:r>
              </a:p>
            </c:rich>
          </c:tx>
        </c:title>
        <c:majorTickMark val="none"/>
        <c:tickLblPos val="nextTo"/>
        <c:crossAx val="124905728"/>
        <c:crosses val="autoZero"/>
        <c:auto val="1"/>
        <c:lblAlgn val="ctr"/>
        <c:lblOffset val="100"/>
      </c:catAx>
      <c:valAx>
        <c:axId val="124905728"/>
        <c:scaling>
          <c:orientation val="minMax"/>
        </c:scaling>
        <c:axPos val="l"/>
        <c:majorGridlines/>
        <c:title>
          <c:tx>
            <c:rich>
              <a:bodyPr/>
              <a:lstStyle/>
              <a:p>
                <a:pPr>
                  <a:defRPr/>
                </a:pPr>
                <a:r>
                  <a:rPr lang="en-US"/>
                  <a:t>Prevalence</a:t>
                </a:r>
              </a:p>
            </c:rich>
          </c:tx>
        </c:title>
        <c:numFmt formatCode="General" sourceLinked="1"/>
        <c:tickLblPos val="nextTo"/>
        <c:crossAx val="124850944"/>
        <c:crosses val="autoZero"/>
        <c:crossBetween val="between"/>
      </c:valAx>
    </c:plotArea>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3/30/2015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3/30/2015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3/30/2015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3/30/2015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3/30/2015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534400" cy="1219200"/>
          </a:xfrm>
        </p:spPr>
        <p:txBody>
          <a:bodyPr>
            <a:normAutofit fontScale="90000"/>
          </a:bodyPr>
          <a:lstStyle/>
          <a:p>
            <a:r>
              <a:rPr lang="en-US" dirty="0" smtClean="0"/>
              <a:t>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2200" b="1" dirty="0" smtClean="0"/>
              <a:t>University of Khartoum </a:t>
            </a:r>
            <a:br>
              <a:rPr lang="en-US" sz="2200" b="1" dirty="0" smtClean="0"/>
            </a:br>
            <a:r>
              <a:rPr lang="en-US" sz="2200" b="1" dirty="0" smtClean="0"/>
              <a:t>Faculty of Science </a:t>
            </a:r>
            <a:br>
              <a:rPr lang="en-US" sz="2200" b="1" dirty="0" smtClean="0"/>
            </a:br>
            <a:r>
              <a:rPr lang="en-US" sz="2200" b="1" dirty="0" smtClean="0"/>
              <a:t>Department of Zoology </a:t>
            </a:r>
            <a:endParaRPr lang="en-US" sz="2200" dirty="0"/>
          </a:p>
        </p:txBody>
      </p:sp>
      <p:sp>
        <p:nvSpPr>
          <p:cNvPr id="3" name="Content Placeholder 2"/>
          <p:cNvSpPr>
            <a:spLocks noGrp="1"/>
          </p:cNvSpPr>
          <p:nvPr>
            <p:ph sz="quarter" idx="1"/>
          </p:nvPr>
        </p:nvSpPr>
        <p:spPr/>
        <p:txBody>
          <a:bodyPr>
            <a:normAutofit fontScale="92500" lnSpcReduction="10000"/>
          </a:bodyPr>
          <a:lstStyle/>
          <a:p>
            <a:pPr algn="ctr"/>
            <a:endParaRPr lang="en-US" dirty="0" smtClean="0"/>
          </a:p>
          <a:p>
            <a:pPr algn="ctr">
              <a:buNone/>
            </a:pPr>
            <a:r>
              <a:rPr lang="en-US" b="1" dirty="0" smtClean="0"/>
              <a:t>Multiplicity of </a:t>
            </a:r>
            <a:r>
              <a:rPr lang="en-US" b="1" i="1" dirty="0" smtClean="0"/>
              <a:t>Plasmodium </a:t>
            </a:r>
            <a:r>
              <a:rPr lang="en-US" b="1" i="1" dirty="0" err="1" smtClean="0"/>
              <a:t>falciparum</a:t>
            </a:r>
            <a:r>
              <a:rPr lang="en-US" b="1" i="1" dirty="0" smtClean="0"/>
              <a:t> </a:t>
            </a:r>
            <a:r>
              <a:rPr lang="en-US" b="1" dirty="0" smtClean="0"/>
              <a:t>infection using </a:t>
            </a:r>
            <a:r>
              <a:rPr lang="en-US" b="1" i="1" dirty="0" err="1" smtClean="0"/>
              <a:t>Merozoite</a:t>
            </a:r>
            <a:r>
              <a:rPr lang="en-US" b="1" i="1" dirty="0" smtClean="0"/>
              <a:t> Surface Protein </a:t>
            </a:r>
            <a:r>
              <a:rPr lang="en-US" b="1" dirty="0" smtClean="0"/>
              <a:t>2 Gene in Khartoum </a:t>
            </a:r>
          </a:p>
          <a:p>
            <a:pPr algn="ctr">
              <a:buNone/>
            </a:pPr>
            <a:endParaRPr lang="en-US" sz="2800" dirty="0" smtClean="0"/>
          </a:p>
          <a:p>
            <a:pPr algn="ctr">
              <a:buNone/>
            </a:pPr>
            <a:r>
              <a:rPr lang="en-US" sz="2800" dirty="0" smtClean="0"/>
              <a:t>By </a:t>
            </a:r>
          </a:p>
          <a:p>
            <a:pPr algn="ctr">
              <a:buNone/>
            </a:pPr>
            <a:r>
              <a:rPr lang="en-US" sz="2800" dirty="0" err="1" smtClean="0"/>
              <a:t>Ghada</a:t>
            </a:r>
            <a:r>
              <a:rPr lang="en-US" sz="2800" dirty="0" smtClean="0"/>
              <a:t> </a:t>
            </a:r>
            <a:r>
              <a:rPr lang="en-US" sz="2800" dirty="0" err="1" smtClean="0"/>
              <a:t>Yousif</a:t>
            </a:r>
            <a:r>
              <a:rPr lang="en-US" sz="2800" dirty="0" smtClean="0"/>
              <a:t> Mohammed </a:t>
            </a:r>
            <a:r>
              <a:rPr lang="en-US" sz="2800" dirty="0" err="1" smtClean="0"/>
              <a:t>Yousif</a:t>
            </a:r>
            <a:r>
              <a:rPr lang="en-US" sz="2800" dirty="0" smtClean="0"/>
              <a:t> </a:t>
            </a:r>
          </a:p>
          <a:p>
            <a:pPr algn="ctr">
              <a:buNone/>
            </a:pPr>
            <a:r>
              <a:rPr lang="en-US" sz="2800" dirty="0" err="1" smtClean="0"/>
              <a:t>Dr.Hind</a:t>
            </a:r>
            <a:r>
              <a:rPr lang="en-US" sz="2800" dirty="0" smtClean="0"/>
              <a:t> Mohamed </a:t>
            </a:r>
            <a:r>
              <a:rPr lang="en-US" sz="2800" dirty="0" err="1" smtClean="0"/>
              <a:t>Abushama</a:t>
            </a:r>
            <a:endParaRPr lang="en-US" sz="2800" dirty="0" smtClean="0"/>
          </a:p>
          <a:p>
            <a:pPr algn="ctr">
              <a:buNone/>
            </a:pPr>
            <a:endParaRPr lang="en-US" sz="2800" dirty="0" smtClean="0"/>
          </a:p>
          <a:p>
            <a:pPr>
              <a:buNone/>
            </a:pPr>
            <a:endParaRPr lang="en-US" sz="1900" b="1" dirty="0" smtClean="0">
              <a:latin typeface="Times New Roman" pitchFamily="18" charset="0"/>
              <a:cs typeface="Times New Roman" pitchFamily="18" charset="0"/>
            </a:endParaRPr>
          </a:p>
          <a:p>
            <a:pPr>
              <a:buNone/>
            </a:pPr>
            <a:r>
              <a:rPr lang="en-US" sz="1900" b="1" dirty="0" smtClean="0">
                <a:latin typeface="Times New Roman" pitchFamily="18" charset="0"/>
                <a:cs typeface="Times New Roman" pitchFamily="18" charset="0"/>
              </a:rPr>
              <a:t>Symposium </a:t>
            </a:r>
            <a:r>
              <a:rPr lang="en-US" sz="1900" b="1" dirty="0" smtClean="0">
                <a:latin typeface="Times New Roman" pitchFamily="18" charset="0"/>
                <a:cs typeface="Times New Roman" pitchFamily="18" charset="0"/>
              </a:rPr>
              <a:t>on: Advances in </a:t>
            </a:r>
            <a:r>
              <a:rPr lang="en-US" sz="1900" b="1" dirty="0" err="1" smtClean="0">
                <a:latin typeface="Times New Roman" pitchFamily="18" charset="0"/>
                <a:cs typeface="Times New Roman" pitchFamily="18" charset="0"/>
              </a:rPr>
              <a:t>Parasitology</a:t>
            </a:r>
            <a:r>
              <a:rPr lang="en-US" sz="1900" b="1" dirty="0" smtClean="0">
                <a:latin typeface="Times New Roman" pitchFamily="18" charset="0"/>
                <a:cs typeface="Times New Roman" pitchFamily="18" charset="0"/>
              </a:rPr>
              <a:t>  “Education and Research in </a:t>
            </a:r>
            <a:r>
              <a:rPr lang="en-US" sz="1900" b="1" dirty="0" err="1" smtClean="0">
                <a:latin typeface="Times New Roman" pitchFamily="18" charset="0"/>
                <a:cs typeface="Times New Roman" pitchFamily="18" charset="0"/>
              </a:rPr>
              <a:t>Parasitology</a:t>
            </a:r>
            <a:r>
              <a:rPr lang="en-US" sz="1900" b="1" dirty="0" smtClean="0">
                <a:latin typeface="Times New Roman" pitchFamily="18" charset="0"/>
                <a:cs typeface="Times New Roman" pitchFamily="18" charset="0"/>
              </a:rPr>
              <a:t> in  the service of Mankind “</a:t>
            </a:r>
            <a:endParaRPr lang="en-US" sz="1900" dirty="0" smtClean="0"/>
          </a:p>
        </p:txBody>
      </p:sp>
      <p:pic>
        <p:nvPicPr>
          <p:cNvPr id="4" name="Picture 3" descr="شعار جامعة النيلين copy"/>
          <p:cNvPicPr/>
          <p:nvPr/>
        </p:nvPicPr>
        <p:blipFill>
          <a:blip r:embed="rId2" cstate="print"/>
          <a:srcRect/>
          <a:stretch>
            <a:fillRect/>
          </a:stretch>
        </p:blipFill>
        <p:spPr bwMode="auto">
          <a:xfrm>
            <a:off x="76200" y="76200"/>
            <a:ext cx="1676400" cy="1752600"/>
          </a:xfrm>
          <a:prstGeom prst="rect">
            <a:avLst/>
          </a:prstGeom>
          <a:noFill/>
          <a:ln w="9525">
            <a:noFill/>
            <a:miter lim="800000"/>
            <a:headEnd/>
            <a:tailEnd/>
          </a:ln>
        </p:spPr>
      </p:pic>
      <p:pic>
        <p:nvPicPr>
          <p:cNvPr id="5" name="Content Placeholder 3"/>
          <p:cNvPicPr>
            <a:picLocks/>
          </p:cNvPicPr>
          <p:nvPr/>
        </p:nvPicPr>
        <p:blipFill>
          <a:blip r:embed="rId3"/>
          <a:srcRect/>
          <a:stretch>
            <a:fillRect/>
          </a:stretch>
        </p:blipFill>
        <p:spPr bwMode="auto">
          <a:xfrm>
            <a:off x="7543800" y="76200"/>
            <a:ext cx="1600200" cy="1905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000" b="0" dirty="0" smtClean="0"/>
              <a:t>Figure 3: Mean parasite density of </a:t>
            </a:r>
            <a:r>
              <a:rPr lang="en-US" sz="2000" b="0" i="1" dirty="0" smtClean="0"/>
              <a:t>P. </a:t>
            </a:r>
            <a:r>
              <a:rPr lang="en-US" sz="2000" b="0" i="1" dirty="0" err="1" smtClean="0"/>
              <a:t>falciparum</a:t>
            </a:r>
            <a:r>
              <a:rPr lang="en-US" sz="2000" b="0" i="1" dirty="0" smtClean="0"/>
              <a:t> </a:t>
            </a:r>
            <a:r>
              <a:rPr lang="en-US" sz="2000" b="0" dirty="0" smtClean="0"/>
              <a:t>infection per </a:t>
            </a:r>
            <a:r>
              <a:rPr lang="en-US" sz="2000" b="0" dirty="0" err="1" smtClean="0"/>
              <a:t>microliter</a:t>
            </a:r>
            <a:r>
              <a:rPr lang="en-US" sz="2000" b="0" dirty="0" smtClean="0"/>
              <a:t> blood according to age groups.</a:t>
            </a:r>
            <a:r>
              <a:rPr lang="en-US" dirty="0" smtClean="0"/>
              <a:t/>
            </a:r>
            <a:br>
              <a:rPr lang="en-US" dirty="0" smtClean="0"/>
            </a:br>
            <a:endParaRPr lang="en-US" dirty="0"/>
          </a:p>
        </p:txBody>
      </p:sp>
      <p:pic>
        <p:nvPicPr>
          <p:cNvPr id="4" name="Content Placeholder 3"/>
          <p:cNvPicPr>
            <a:picLocks noGrp="1"/>
          </p:cNvPicPr>
          <p:nvPr>
            <p:ph type="pic" idx="1"/>
          </p:nvPr>
        </p:nvPicPr>
        <p:blipFill>
          <a:blip r:embed="rId2"/>
          <a:srcRect l="1797" r="1797"/>
          <a:stretch>
            <a:fillRect/>
          </a:stretch>
        </p:blipFill>
        <p:spPr bwMode="auto">
          <a:prstGeom prst="rect">
            <a:avLst/>
          </a:prstGeom>
          <a:noFill/>
          <a:ln w="9525">
            <a:noFill/>
            <a:miter lim="800000"/>
            <a:headEnd/>
            <a:tailEnd/>
          </a:ln>
        </p:spPr>
      </p:pic>
      <p:sp>
        <p:nvSpPr>
          <p:cNvPr id="6" name="Text Placeholder 5"/>
          <p:cNvSpPr>
            <a:spLocks noGrp="1"/>
          </p:cNvSpPr>
          <p:nvPr>
            <p:ph type="body" sz="half" idx="2"/>
          </p:nvPr>
        </p:nvSpPr>
        <p:spPr/>
        <p:txBody>
          <a:bodyPr>
            <a:normAutofit/>
          </a:bodyPr>
          <a:lstStyle/>
          <a:p>
            <a:r>
              <a:rPr lang="en-US" sz="2000" dirty="0" smtClean="0"/>
              <a:t>Parasite density was categorized by age (figure 3). One-way analysis of variance (ANOVA) was used to compare mean parasite density between age groups and it was found to be significant with</a:t>
            </a:r>
            <a:r>
              <a:rPr lang="en-US" sz="2000" i="1" dirty="0" smtClean="0"/>
              <a:t> P</a:t>
            </a:r>
            <a:r>
              <a:rPr lang="en-US" sz="2000" dirty="0" smtClean="0"/>
              <a:t> value &lt; 0.05 (0.021).</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000" b="0" dirty="0" smtClean="0"/>
              <a:t>Figure 4: Correlation between the mean parasite density and multiplicity of </a:t>
            </a:r>
            <a:r>
              <a:rPr lang="en-US" sz="2000" b="0" i="1" dirty="0" smtClean="0"/>
              <a:t>P. </a:t>
            </a:r>
            <a:r>
              <a:rPr lang="en-US" sz="2000" b="0" i="1" dirty="0" err="1" smtClean="0"/>
              <a:t>falciparum</a:t>
            </a:r>
            <a:r>
              <a:rPr lang="en-US" sz="2000" b="0" i="1" dirty="0" smtClean="0"/>
              <a:t> </a:t>
            </a:r>
            <a:r>
              <a:rPr lang="en-US" sz="2000" b="0" dirty="0" smtClean="0"/>
              <a:t>infection (Spearman rank coefficient = 0.266, </a:t>
            </a:r>
            <a:r>
              <a:rPr lang="en-US" sz="2000" b="0" i="1" dirty="0" smtClean="0"/>
              <a:t>P</a:t>
            </a:r>
            <a:r>
              <a:rPr lang="en-US" sz="2000" b="0" dirty="0" smtClean="0"/>
              <a:t> = 0.062).</a:t>
            </a:r>
            <a:r>
              <a:rPr lang="en-US" dirty="0" smtClean="0"/>
              <a:t/>
            </a:r>
            <a:br>
              <a:rPr lang="en-US" dirty="0" smtClean="0"/>
            </a:br>
            <a:endParaRPr lang="en-US" dirty="0"/>
          </a:p>
        </p:txBody>
      </p:sp>
      <p:sp>
        <p:nvSpPr>
          <p:cNvPr id="6" name="Text Placeholder 5"/>
          <p:cNvSpPr>
            <a:spLocks noGrp="1"/>
          </p:cNvSpPr>
          <p:nvPr>
            <p:ph type="body" sz="half" idx="2"/>
          </p:nvPr>
        </p:nvSpPr>
        <p:spPr/>
        <p:txBody>
          <a:bodyPr/>
          <a:lstStyle/>
          <a:p>
            <a:r>
              <a:rPr lang="en-US" dirty="0" smtClean="0"/>
              <a:t>The mean parasite density was correlated with multiplicity of </a:t>
            </a:r>
            <a:r>
              <a:rPr lang="en-US" i="1" dirty="0" err="1" smtClean="0"/>
              <a:t>P.falciparum</a:t>
            </a:r>
            <a:r>
              <a:rPr lang="en-US" i="1" dirty="0" smtClean="0"/>
              <a:t> </a:t>
            </a:r>
            <a:r>
              <a:rPr lang="en-US" dirty="0" smtClean="0"/>
              <a:t>infection. A positive correlation was found between </a:t>
            </a:r>
            <a:r>
              <a:rPr lang="en-US" i="1" dirty="0" err="1" smtClean="0"/>
              <a:t>P.falciparum</a:t>
            </a:r>
            <a:r>
              <a:rPr lang="en-US" dirty="0" smtClean="0"/>
              <a:t> parasite density and MOI (Spearman rank coefficient = 0.266, </a:t>
            </a:r>
            <a:r>
              <a:rPr lang="en-US" i="1" dirty="0" smtClean="0"/>
              <a:t>P</a:t>
            </a:r>
            <a:r>
              <a:rPr lang="en-US" dirty="0" smtClean="0"/>
              <a:t> = 0.062) but it was not statistically significant (Figure 4).</a:t>
            </a:r>
          </a:p>
          <a:p>
            <a:endParaRPr lang="en-US" dirty="0"/>
          </a:p>
        </p:txBody>
      </p:sp>
      <p:pic>
        <p:nvPicPr>
          <p:cNvPr id="8" name="Picture Placeholder 7"/>
          <p:cNvPicPr>
            <a:picLocks noGrp="1"/>
          </p:cNvPicPr>
          <p:nvPr>
            <p:ph type="pic" idx="1"/>
          </p:nvPr>
        </p:nvPicPr>
        <p:blipFill>
          <a:blip r:embed="rId2"/>
          <a:srcRect t="4689" b="4689"/>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DISCUSSION </a:t>
            </a:r>
            <a:r>
              <a:rPr lang="en-US" b="1" dirty="0" smtClean="0"/>
              <a:t> </a:t>
            </a:r>
            <a:endParaRPr lang="en-US" dirty="0"/>
          </a:p>
        </p:txBody>
      </p:sp>
      <p:sp>
        <p:nvSpPr>
          <p:cNvPr id="3" name="Content Placeholder 2"/>
          <p:cNvSpPr>
            <a:spLocks noGrp="1"/>
          </p:cNvSpPr>
          <p:nvPr>
            <p:ph sz="quarter" idx="4294967295"/>
          </p:nvPr>
        </p:nvSpPr>
        <p:spPr>
          <a:xfrm>
            <a:off x="0" y="1524000"/>
            <a:ext cx="8991600" cy="4724400"/>
          </a:xfrm>
        </p:spPr>
        <p:txBody>
          <a:bodyPr>
            <a:noAutofit/>
          </a:bodyPr>
          <a:lstStyle/>
          <a:p>
            <a:pPr algn="just"/>
            <a:r>
              <a:rPr lang="en-US" sz="1800" dirty="0" smtClean="0">
                <a:latin typeface="Times New Roman" pitchFamily="18" charset="0"/>
                <a:cs typeface="Times New Roman" pitchFamily="18" charset="0"/>
              </a:rPr>
              <a:t>The current study provides an estimate for the genetic diversity of </a:t>
            </a:r>
            <a:r>
              <a:rPr lang="en-US" sz="1800" i="1" dirty="0" err="1" smtClean="0">
                <a:latin typeface="Times New Roman" pitchFamily="18" charset="0"/>
                <a:cs typeface="Times New Roman" pitchFamily="18" charset="0"/>
              </a:rPr>
              <a:t>P.falciparum</a:t>
            </a:r>
            <a:r>
              <a:rPr lang="en-US" sz="1800" dirty="0" smtClean="0">
                <a:latin typeface="Times New Roman" pitchFamily="18" charset="0"/>
                <a:cs typeface="Times New Roman" pitchFamily="18" charset="0"/>
              </a:rPr>
              <a:t> in Khartoum. </a:t>
            </a:r>
            <a:r>
              <a:rPr lang="en-US" sz="1800" i="1" dirty="0" smtClean="0">
                <a:latin typeface="Times New Roman" pitchFamily="18" charset="0"/>
                <a:cs typeface="Times New Roman" pitchFamily="18" charset="0"/>
              </a:rPr>
              <a:t>MSP2</a:t>
            </a:r>
            <a:r>
              <a:rPr lang="en-US" sz="1800" dirty="0" smtClean="0">
                <a:latin typeface="Times New Roman" pitchFamily="18" charset="0"/>
                <a:cs typeface="Times New Roman" pitchFamily="18" charset="0"/>
              </a:rPr>
              <a:t> gene has been used as a marker to test for the multiplicity infection . </a:t>
            </a:r>
          </a:p>
          <a:p>
            <a:pPr algn="just"/>
            <a:r>
              <a:rPr lang="en-US" sz="1800" dirty="0" smtClean="0">
                <a:latin typeface="Times New Roman" pitchFamily="18" charset="0"/>
                <a:cs typeface="Times New Roman" pitchFamily="18" charset="0"/>
              </a:rPr>
              <a:t>Increasing the knowledge of the genetic diversity of </a:t>
            </a:r>
            <a:r>
              <a:rPr lang="en-US" sz="1800" i="1" dirty="0" err="1" smtClean="0">
                <a:latin typeface="Times New Roman" pitchFamily="18" charset="0"/>
                <a:cs typeface="Times New Roman" pitchFamily="18" charset="0"/>
              </a:rPr>
              <a:t>P.falciparum</a:t>
            </a:r>
            <a:r>
              <a:rPr lang="en-US" sz="1800" dirty="0" smtClean="0">
                <a:latin typeface="Times New Roman" pitchFamily="18" charset="0"/>
                <a:cs typeface="Times New Roman" pitchFamily="18" charset="0"/>
              </a:rPr>
              <a:t> may enhance our understanding of the pathological mechanisms of malaria, the processes of acquired immunity, the spread and genetic background of drug resistance and transmission conditions (</a:t>
            </a:r>
            <a:r>
              <a:rPr lang="en-US" sz="1800" dirty="0" err="1" smtClean="0">
                <a:latin typeface="Times New Roman" pitchFamily="18" charset="0"/>
                <a:cs typeface="Times New Roman" pitchFamily="18" charset="0"/>
              </a:rPr>
              <a:t>Ojurongbe</a:t>
            </a:r>
            <a:r>
              <a:rPr lang="en-US" sz="1800" dirty="0" smtClean="0">
                <a:latin typeface="Times New Roman" pitchFamily="18" charset="0"/>
                <a:cs typeface="Times New Roman" pitchFamily="18" charset="0"/>
              </a:rPr>
              <a:t> et al., 2011). </a:t>
            </a:r>
          </a:p>
          <a:p>
            <a:pPr algn="just"/>
            <a:r>
              <a:rPr lang="en-US" sz="1800" dirty="0" smtClean="0">
                <a:latin typeface="Times New Roman" pitchFamily="18" charset="0"/>
                <a:cs typeface="Times New Roman" pitchFamily="18" charset="0"/>
              </a:rPr>
              <a:t>In this study, the mean parasite density was found to be higher than previous studies conducted at </a:t>
            </a:r>
            <a:r>
              <a:rPr lang="en-US" sz="1800" dirty="0" err="1" smtClean="0">
                <a:latin typeface="Times New Roman" pitchFamily="18" charset="0"/>
                <a:cs typeface="Times New Roman" pitchFamily="18" charset="0"/>
              </a:rPr>
              <a:t>Medani</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Haggaz</a:t>
            </a:r>
            <a:r>
              <a:rPr lang="en-US" sz="1800" dirty="0" smtClean="0">
                <a:latin typeface="Times New Roman" pitchFamily="18" charset="0"/>
                <a:cs typeface="Times New Roman" pitchFamily="18" charset="0"/>
              </a:rPr>
              <a:t> et al., 2014) and  </a:t>
            </a:r>
            <a:r>
              <a:rPr lang="en-US" sz="1800" dirty="0" err="1" smtClean="0">
                <a:latin typeface="Times New Roman" pitchFamily="18" charset="0"/>
                <a:cs typeface="Times New Roman" pitchFamily="18" charset="0"/>
              </a:rPr>
              <a:t>Kosti</a:t>
            </a:r>
            <a:r>
              <a:rPr lang="en-US" sz="1800" dirty="0" smtClean="0">
                <a:latin typeface="Times New Roman" pitchFamily="18" charset="0"/>
                <a:cs typeface="Times New Roman" pitchFamily="18" charset="0"/>
              </a:rPr>
              <a:t> (Abdel </a:t>
            </a:r>
            <a:r>
              <a:rPr lang="en-US" sz="1800" dirty="0" err="1" smtClean="0">
                <a:latin typeface="Times New Roman" pitchFamily="18" charset="0"/>
                <a:cs typeface="Times New Roman" pitchFamily="18" charset="0"/>
              </a:rPr>
              <a:t>Hamid</a:t>
            </a:r>
            <a:r>
              <a:rPr lang="en-US" sz="1800" dirty="0" smtClean="0">
                <a:latin typeface="Times New Roman" pitchFamily="18" charset="0"/>
                <a:cs typeface="Times New Roman" pitchFamily="18" charset="0"/>
              </a:rPr>
              <a:t> et al., 2013). Higher mean parasite density was  obtained in study among children in Nigeria (</a:t>
            </a:r>
            <a:r>
              <a:rPr lang="en-US" sz="1800" dirty="0" err="1" smtClean="0">
                <a:latin typeface="Times New Roman" pitchFamily="18" charset="0"/>
                <a:cs typeface="Times New Roman" pitchFamily="18" charset="0"/>
              </a:rPr>
              <a:t>Ojurongbe</a:t>
            </a:r>
            <a:r>
              <a:rPr lang="en-US" sz="1800" dirty="0" smtClean="0">
                <a:latin typeface="Times New Roman" pitchFamily="18" charset="0"/>
                <a:cs typeface="Times New Roman" pitchFamily="18" charset="0"/>
              </a:rPr>
              <a:t> et al., 2011).</a:t>
            </a:r>
          </a:p>
          <a:p>
            <a:pPr algn="just">
              <a:buNone/>
            </a:pPr>
            <a:r>
              <a:rPr lang="en-US" sz="1800" dirty="0" smtClean="0">
                <a:latin typeface="Times New Roman" pitchFamily="18" charset="0"/>
                <a:cs typeface="Times New Roman" pitchFamily="18" charset="0"/>
              </a:rPr>
              <a:t>      More different alleles were identified, compared to </a:t>
            </a:r>
            <a:r>
              <a:rPr lang="en-US" sz="1800" dirty="0" err="1" smtClean="0">
                <a:latin typeface="Times New Roman" pitchFamily="18" charset="0"/>
                <a:cs typeface="Times New Roman" pitchFamily="18" charset="0"/>
              </a:rPr>
              <a:t>Ojurongbe</a:t>
            </a:r>
            <a:r>
              <a:rPr lang="en-US" sz="1800" dirty="0" smtClean="0">
                <a:latin typeface="Times New Roman" pitchFamily="18" charset="0"/>
                <a:cs typeface="Times New Roman" pitchFamily="18" charset="0"/>
              </a:rPr>
              <a:t> et al (2011),  Abdel </a:t>
            </a:r>
            <a:r>
              <a:rPr lang="en-US" sz="1800" dirty="0" err="1" smtClean="0">
                <a:latin typeface="Times New Roman" pitchFamily="18" charset="0"/>
                <a:cs typeface="Times New Roman" pitchFamily="18" charset="0"/>
              </a:rPr>
              <a:t>Hamid</a:t>
            </a:r>
            <a:r>
              <a:rPr lang="en-US" sz="1800" dirty="0" smtClean="0">
                <a:latin typeface="Times New Roman" pitchFamily="18" charset="0"/>
                <a:cs typeface="Times New Roman" pitchFamily="18" charset="0"/>
              </a:rPr>
              <a:t> et al (2013) and Ali et al (2013). This number of different alleles obtained in this study reflects the diversity of the </a:t>
            </a:r>
            <a:r>
              <a:rPr lang="en-US" sz="1800" i="1" dirty="0" err="1" smtClean="0">
                <a:latin typeface="Times New Roman" pitchFamily="18" charset="0"/>
                <a:cs typeface="Times New Roman" pitchFamily="18" charset="0"/>
              </a:rPr>
              <a:t>P.falciparum</a:t>
            </a:r>
            <a:r>
              <a:rPr lang="en-US" sz="1800" dirty="0" smtClean="0">
                <a:latin typeface="Times New Roman" pitchFamily="18" charset="0"/>
                <a:cs typeface="Times New Roman" pitchFamily="18" charset="0"/>
              </a:rPr>
              <a:t> in Khartoum, this might be to the heterogeneity of the study participants involved in this study and there is more chance of introducing new clones to population in Khartoum.</a:t>
            </a:r>
          </a:p>
          <a:p>
            <a:r>
              <a:rPr lang="en-US" sz="1600" dirty="0" smtClean="0">
                <a:latin typeface="Times New Roman" pitchFamily="18" charset="0"/>
                <a:cs typeface="Times New Roman" pitchFamily="18" charset="0"/>
              </a:rPr>
              <a:t>. </a:t>
            </a:r>
          </a:p>
          <a:p>
            <a:endParaRPr lang="en-US" sz="1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DISCUSSION </a:t>
            </a:r>
            <a:endParaRPr lang="en-US" dirty="0"/>
          </a:p>
        </p:txBody>
      </p:sp>
      <p:sp>
        <p:nvSpPr>
          <p:cNvPr id="3" name="Content Placeholder 2"/>
          <p:cNvSpPr>
            <a:spLocks noGrp="1"/>
          </p:cNvSpPr>
          <p:nvPr>
            <p:ph sz="quarter" idx="1"/>
          </p:nvPr>
        </p:nvSpPr>
        <p:spPr>
          <a:xfrm>
            <a:off x="301752" y="1447800"/>
            <a:ext cx="8689848" cy="4876800"/>
          </a:xfrm>
        </p:spPr>
        <p:txBody>
          <a:bodyPr>
            <a:normAutofit fontScale="25000" lnSpcReduction="20000"/>
          </a:bodyPr>
          <a:lstStyle/>
          <a:p>
            <a:pPr algn="just"/>
            <a:r>
              <a:rPr lang="en-US" sz="7200" dirty="0" smtClean="0">
                <a:latin typeface="Times New Roman" pitchFamily="18" charset="0"/>
                <a:cs typeface="Times New Roman" pitchFamily="18" charset="0"/>
              </a:rPr>
              <a:t>This study estimated a mean multiplicity of infection of 3.74. The percent of multiple alleles was higher than previous studies (</a:t>
            </a:r>
            <a:r>
              <a:rPr lang="en-US" sz="7200" dirty="0" err="1" smtClean="0">
                <a:latin typeface="Times New Roman" pitchFamily="18" charset="0"/>
                <a:cs typeface="Times New Roman" pitchFamily="18" charset="0"/>
              </a:rPr>
              <a:t>Ojurongbe</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2011, </a:t>
            </a:r>
            <a:r>
              <a:rPr lang="en-US" sz="7200" dirty="0" err="1" smtClean="0">
                <a:latin typeface="Times New Roman" pitchFamily="18" charset="0"/>
                <a:cs typeface="Times New Roman" pitchFamily="18" charset="0"/>
              </a:rPr>
              <a:t>Koukouikila</a:t>
            </a:r>
            <a:r>
              <a:rPr lang="en-US" sz="7200" dirty="0" smtClean="0">
                <a:latin typeface="Times New Roman" pitchFamily="18" charset="0"/>
                <a:cs typeface="Times New Roman" pitchFamily="18" charset="0"/>
              </a:rPr>
              <a:t>-</a:t>
            </a:r>
            <a:r>
              <a:rPr lang="en-US" sz="7200" dirty="0" err="1" smtClean="0">
                <a:latin typeface="Times New Roman" pitchFamily="18" charset="0"/>
                <a:cs typeface="Times New Roman" pitchFamily="18" charset="0"/>
              </a:rPr>
              <a:t>Koussounda</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2011, </a:t>
            </a:r>
            <a:r>
              <a:rPr lang="en-US" sz="7200" dirty="0" err="1" smtClean="0">
                <a:latin typeface="Times New Roman" pitchFamily="18" charset="0"/>
                <a:cs typeface="Times New Roman" pitchFamily="18" charset="0"/>
              </a:rPr>
              <a:t>Mayengue</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2011, </a:t>
            </a:r>
            <a:r>
              <a:rPr lang="en-US" sz="7200" dirty="0" err="1" smtClean="0">
                <a:latin typeface="Times New Roman" pitchFamily="18" charset="0"/>
                <a:cs typeface="Times New Roman" pitchFamily="18" charset="0"/>
              </a:rPr>
              <a:t>Atroosh</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2011, </a:t>
            </a:r>
            <a:r>
              <a:rPr lang="en-US" sz="7200" dirty="0" err="1" smtClean="0">
                <a:latin typeface="Times New Roman" pitchFamily="18" charset="0"/>
                <a:cs typeface="Times New Roman" pitchFamily="18" charset="0"/>
              </a:rPr>
              <a:t>Ghanchi</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2010 and Abdel </a:t>
            </a:r>
            <a:r>
              <a:rPr lang="en-US" sz="7200" dirty="0" err="1" smtClean="0">
                <a:latin typeface="Times New Roman" pitchFamily="18" charset="0"/>
                <a:cs typeface="Times New Roman" pitchFamily="18" charset="0"/>
              </a:rPr>
              <a:t>Hamid</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2013). Higher MOI was reported in </a:t>
            </a:r>
            <a:r>
              <a:rPr lang="en-US" sz="7200" dirty="0" err="1" smtClean="0">
                <a:latin typeface="Times New Roman" pitchFamily="18" charset="0"/>
                <a:cs typeface="Times New Roman" pitchFamily="18" charset="0"/>
              </a:rPr>
              <a:t>Sennar</a:t>
            </a:r>
            <a:r>
              <a:rPr lang="en-US" sz="7200" dirty="0" smtClean="0">
                <a:latin typeface="Times New Roman" pitchFamily="18" charset="0"/>
                <a:cs typeface="Times New Roman" pitchFamily="18" charset="0"/>
              </a:rPr>
              <a:t>, in a study done in 2 groups of uncomplicated malaria (4.0) and sever malaria (5.5), with a maximum of 5 clones per patient (Ali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2013). </a:t>
            </a:r>
          </a:p>
          <a:p>
            <a:pPr algn="just"/>
            <a:r>
              <a:rPr lang="en-US" sz="7200" dirty="0" smtClean="0">
                <a:latin typeface="Times New Roman" pitchFamily="18" charset="0"/>
                <a:cs typeface="Times New Roman" pitchFamily="18" charset="0"/>
              </a:rPr>
              <a:t>The multiplicity of infection appeared to decrease with age indicating the development of protective immunity, but the association was not statistically significant. Similar findings obtained by </a:t>
            </a:r>
            <a:r>
              <a:rPr lang="en-US" sz="7200" dirty="0" err="1" smtClean="0">
                <a:latin typeface="Times New Roman" pitchFamily="18" charset="0"/>
                <a:cs typeface="Times New Roman" pitchFamily="18" charset="0"/>
              </a:rPr>
              <a:t>Ojurongbe</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 </a:t>
            </a:r>
            <a:r>
              <a:rPr lang="en-US" sz="7200" dirty="0" smtClean="0">
                <a:latin typeface="Times New Roman" pitchFamily="18" charset="0"/>
                <a:cs typeface="Times New Roman" pitchFamily="18" charset="0"/>
              </a:rPr>
              <a:t>(2011), </a:t>
            </a:r>
            <a:r>
              <a:rPr lang="en-US" sz="7200" dirty="0" err="1" smtClean="0">
                <a:latin typeface="Times New Roman" pitchFamily="18" charset="0"/>
                <a:cs typeface="Times New Roman" pitchFamily="18" charset="0"/>
              </a:rPr>
              <a:t>Mayengue</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 </a:t>
            </a:r>
            <a:r>
              <a:rPr lang="en-US" sz="7200" dirty="0" smtClean="0">
                <a:latin typeface="Times New Roman" pitchFamily="18" charset="0"/>
                <a:cs typeface="Times New Roman" pitchFamily="18" charset="0"/>
              </a:rPr>
              <a:t>(2011), and </a:t>
            </a:r>
            <a:r>
              <a:rPr lang="en-US" sz="7200" dirty="0" err="1" smtClean="0">
                <a:latin typeface="Times New Roman" pitchFamily="18" charset="0"/>
                <a:cs typeface="Times New Roman" pitchFamily="18" charset="0"/>
              </a:rPr>
              <a:t>Koukouikila-Koussounda</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 </a:t>
            </a:r>
            <a:r>
              <a:rPr lang="en-US" sz="7200" dirty="0" smtClean="0">
                <a:latin typeface="Times New Roman" pitchFamily="18" charset="0"/>
                <a:cs typeface="Times New Roman" pitchFamily="18" charset="0"/>
              </a:rPr>
              <a:t>(2011). In contrast Abdel </a:t>
            </a:r>
            <a:r>
              <a:rPr lang="en-US" sz="7200" dirty="0" err="1" smtClean="0">
                <a:latin typeface="Times New Roman" pitchFamily="18" charset="0"/>
                <a:cs typeface="Times New Roman" pitchFamily="18" charset="0"/>
              </a:rPr>
              <a:t>Hamid</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 </a:t>
            </a:r>
            <a:r>
              <a:rPr lang="en-US" sz="7200" dirty="0" smtClean="0">
                <a:latin typeface="Times New Roman" pitchFamily="18" charset="0"/>
                <a:cs typeface="Times New Roman" pitchFamily="18" charset="0"/>
              </a:rPr>
              <a:t>(2013) found a significant association between age and MOI suggesting a key role of adaptive immunity. </a:t>
            </a:r>
          </a:p>
          <a:p>
            <a:pPr algn="just"/>
            <a:r>
              <a:rPr lang="en-US" sz="7200" dirty="0" smtClean="0">
                <a:latin typeface="Times New Roman" pitchFamily="18" charset="0"/>
                <a:cs typeface="Times New Roman" pitchFamily="18" charset="0"/>
              </a:rPr>
              <a:t>Previous studies suggested that the effect of age on the multiplicity of infection is highly affected by the </a:t>
            </a:r>
            <a:r>
              <a:rPr lang="en-US" sz="7200" dirty="0" err="1" smtClean="0">
                <a:latin typeface="Times New Roman" pitchFamily="18" charset="0"/>
                <a:cs typeface="Times New Roman" pitchFamily="18" charset="0"/>
              </a:rPr>
              <a:t>endemicity</a:t>
            </a:r>
            <a:r>
              <a:rPr lang="en-US" sz="7200" dirty="0" smtClean="0">
                <a:latin typeface="Times New Roman" pitchFamily="18" charset="0"/>
                <a:cs typeface="Times New Roman" pitchFamily="18" charset="0"/>
              </a:rPr>
              <a:t> of malaria. This is mostly a reflection of the development of anti-parasite specific immunity. Thus, in a </a:t>
            </a:r>
            <a:r>
              <a:rPr lang="en-US" sz="7200" dirty="0" err="1" smtClean="0">
                <a:latin typeface="Times New Roman" pitchFamily="18" charset="0"/>
                <a:cs typeface="Times New Roman" pitchFamily="18" charset="0"/>
              </a:rPr>
              <a:t>holo</a:t>
            </a:r>
            <a:r>
              <a:rPr lang="en-US" sz="7200" dirty="0" smtClean="0">
                <a:latin typeface="Times New Roman" pitchFamily="18" charset="0"/>
                <a:cs typeface="Times New Roman" pitchFamily="18" charset="0"/>
              </a:rPr>
              <a:t>- or </a:t>
            </a:r>
            <a:r>
              <a:rPr lang="en-US" sz="7200" dirty="0" err="1" smtClean="0">
                <a:latin typeface="Times New Roman" pitchFamily="18" charset="0"/>
                <a:cs typeface="Times New Roman" pitchFamily="18" charset="0"/>
              </a:rPr>
              <a:t>hyperendemic</a:t>
            </a:r>
            <a:r>
              <a:rPr lang="en-US" sz="7200" dirty="0" smtClean="0">
                <a:latin typeface="Times New Roman" pitchFamily="18" charset="0"/>
                <a:cs typeface="Times New Roman" pitchFamily="18" charset="0"/>
              </a:rPr>
              <a:t> area, immunity develops faster and at a younger age than in areas with less intense transmission (</a:t>
            </a:r>
            <a:r>
              <a:rPr lang="en-US" sz="7200" dirty="0" err="1" smtClean="0">
                <a:latin typeface="Times New Roman" pitchFamily="18" charset="0"/>
                <a:cs typeface="Times New Roman" pitchFamily="18" charset="0"/>
              </a:rPr>
              <a:t>Ojurongbe</a:t>
            </a:r>
            <a:r>
              <a:rPr lang="en-US" sz="7200" dirty="0" smtClean="0">
                <a:latin typeface="Times New Roman" pitchFamily="18" charset="0"/>
                <a:cs typeface="Times New Roman" pitchFamily="18" charset="0"/>
              </a:rPr>
              <a:t> </a:t>
            </a:r>
            <a:r>
              <a:rPr lang="en-US" sz="7200" i="1" dirty="0" smtClean="0">
                <a:latin typeface="Times New Roman" pitchFamily="18" charset="0"/>
                <a:cs typeface="Times New Roman" pitchFamily="18" charset="0"/>
              </a:rPr>
              <a:t>et al</a:t>
            </a:r>
            <a:r>
              <a:rPr lang="en-US" sz="7200" dirty="0" smtClean="0">
                <a:latin typeface="Times New Roman" pitchFamily="18" charset="0"/>
                <a:cs typeface="Times New Roman" pitchFamily="18" charset="0"/>
              </a:rPr>
              <a:t>., 2011). </a:t>
            </a:r>
          </a:p>
          <a:p>
            <a:endParaRPr lang="en-US" i="1"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pPr algn="just"/>
            <a:r>
              <a:rPr lang="en-US" sz="2900" dirty="0" smtClean="0">
                <a:latin typeface="Times New Roman" pitchFamily="18" charset="0"/>
                <a:cs typeface="Times New Roman" pitchFamily="18" charset="0"/>
              </a:rPr>
              <a:t>The MOI was founded to be independent of gender in the study participants of this study. </a:t>
            </a:r>
          </a:p>
          <a:p>
            <a:pPr algn="just"/>
            <a:r>
              <a:rPr lang="en-US" sz="2900" dirty="0" smtClean="0">
                <a:latin typeface="Times New Roman" pitchFamily="18" charset="0"/>
                <a:cs typeface="Times New Roman" pitchFamily="18" charset="0"/>
              </a:rPr>
              <a:t>In the current study, mean parasite density in age groups was found to be significant with P value &lt; 0.05 (0.021). It was founded to be higher in age group &lt;20 and &gt;40 years and lowest in the age group 20-40 years, this might be explained by the lack of adaptive immunity in younger and the lower immunity in old age (figure .3) . </a:t>
            </a:r>
          </a:p>
          <a:p>
            <a:pPr algn="just"/>
            <a:r>
              <a:rPr lang="en-US" sz="2900" dirty="0" smtClean="0">
                <a:latin typeface="Times New Roman" pitchFamily="18" charset="0"/>
                <a:cs typeface="Times New Roman" pitchFamily="18" charset="0"/>
              </a:rPr>
              <a:t>This study showed a positive correlation between parasite density and MOI (Spearman rank coefficient = 0.266, P = 0.062). A significant positive correlation was reported in </a:t>
            </a:r>
            <a:r>
              <a:rPr lang="en-US" sz="2900" dirty="0" err="1" smtClean="0">
                <a:latin typeface="Times New Roman" pitchFamily="18" charset="0"/>
                <a:cs typeface="Times New Roman" pitchFamily="18" charset="0"/>
              </a:rPr>
              <a:t>Kosti</a:t>
            </a:r>
            <a:r>
              <a:rPr lang="en-US" sz="2900" dirty="0" smtClean="0">
                <a:latin typeface="Times New Roman" pitchFamily="18" charset="0"/>
                <a:cs typeface="Times New Roman" pitchFamily="18" charset="0"/>
              </a:rPr>
              <a:t>, Sudan (Spearman rank coefficient = 0.470; P = 0.009). (Abdel </a:t>
            </a:r>
            <a:r>
              <a:rPr lang="en-US" sz="2900" dirty="0" err="1" smtClean="0">
                <a:latin typeface="Times New Roman" pitchFamily="18" charset="0"/>
                <a:cs typeface="Times New Roman" pitchFamily="18" charset="0"/>
              </a:rPr>
              <a:t>Hamid</a:t>
            </a:r>
            <a:r>
              <a:rPr lang="en-US" sz="2900" dirty="0" smtClean="0">
                <a:latin typeface="Times New Roman" pitchFamily="18" charset="0"/>
                <a:cs typeface="Times New Roman" pitchFamily="18" charset="0"/>
              </a:rPr>
              <a:t> </a:t>
            </a:r>
            <a:r>
              <a:rPr lang="en-US" sz="2900" i="1" dirty="0" smtClean="0">
                <a:latin typeface="Times New Roman" pitchFamily="18" charset="0"/>
                <a:cs typeface="Times New Roman" pitchFamily="18" charset="0"/>
              </a:rPr>
              <a:t>et al</a:t>
            </a:r>
            <a:r>
              <a:rPr lang="en-US" sz="2900" dirty="0" smtClean="0">
                <a:latin typeface="Times New Roman" pitchFamily="18" charset="0"/>
                <a:cs typeface="Times New Roman" pitchFamily="18" charset="0"/>
              </a:rPr>
              <a:t>., 2013). In contrast other studies showed that MOI was not dependent on parasite density or age (</a:t>
            </a:r>
            <a:r>
              <a:rPr lang="en-US" sz="2900" dirty="0" err="1" smtClean="0">
                <a:latin typeface="Times New Roman" pitchFamily="18" charset="0"/>
                <a:cs typeface="Times New Roman" pitchFamily="18" charset="0"/>
              </a:rPr>
              <a:t>Ojurongbe</a:t>
            </a:r>
            <a:r>
              <a:rPr lang="en-US" sz="2900" dirty="0" smtClean="0">
                <a:latin typeface="Times New Roman" pitchFamily="18" charset="0"/>
                <a:cs typeface="Times New Roman" pitchFamily="18" charset="0"/>
              </a:rPr>
              <a:t> </a:t>
            </a:r>
            <a:r>
              <a:rPr lang="en-US" sz="2900" i="1" dirty="0" smtClean="0">
                <a:latin typeface="Times New Roman" pitchFamily="18" charset="0"/>
                <a:cs typeface="Times New Roman" pitchFamily="18" charset="0"/>
              </a:rPr>
              <a:t>et al</a:t>
            </a:r>
            <a:r>
              <a:rPr lang="en-US" sz="2900" dirty="0" smtClean="0">
                <a:latin typeface="Times New Roman" pitchFamily="18" charset="0"/>
                <a:cs typeface="Times New Roman" pitchFamily="18" charset="0"/>
              </a:rPr>
              <a:t>., 2011, </a:t>
            </a:r>
            <a:r>
              <a:rPr lang="en-US" sz="2900" dirty="0" err="1" smtClean="0">
                <a:latin typeface="Times New Roman" pitchFamily="18" charset="0"/>
                <a:cs typeface="Times New Roman" pitchFamily="18" charset="0"/>
              </a:rPr>
              <a:t>Ghanchi</a:t>
            </a:r>
            <a:r>
              <a:rPr lang="en-US" sz="2900" dirty="0" smtClean="0">
                <a:latin typeface="Times New Roman" pitchFamily="18" charset="0"/>
                <a:cs typeface="Times New Roman" pitchFamily="18" charset="0"/>
              </a:rPr>
              <a:t> </a:t>
            </a:r>
            <a:r>
              <a:rPr lang="en-US" sz="2900" i="1" dirty="0" smtClean="0">
                <a:latin typeface="Times New Roman" pitchFamily="18" charset="0"/>
                <a:cs typeface="Times New Roman" pitchFamily="18" charset="0"/>
              </a:rPr>
              <a:t>et al</a:t>
            </a:r>
            <a:r>
              <a:rPr lang="en-US" sz="2900" dirty="0" smtClean="0">
                <a:latin typeface="Times New Roman" pitchFamily="18" charset="0"/>
                <a:cs typeface="Times New Roman" pitchFamily="18" charset="0"/>
              </a:rPr>
              <a:t>., 2010, and </a:t>
            </a:r>
            <a:r>
              <a:rPr lang="en-US" sz="2900" dirty="0" err="1" smtClean="0">
                <a:latin typeface="Times New Roman" pitchFamily="18" charset="0"/>
                <a:cs typeface="Times New Roman" pitchFamily="18" charset="0"/>
              </a:rPr>
              <a:t>Jelnek</a:t>
            </a:r>
            <a:r>
              <a:rPr lang="en-US" sz="2900" dirty="0" smtClean="0">
                <a:latin typeface="Times New Roman" pitchFamily="18" charset="0"/>
                <a:cs typeface="Times New Roman" pitchFamily="18" charset="0"/>
              </a:rPr>
              <a:t> </a:t>
            </a:r>
            <a:r>
              <a:rPr lang="en-US" sz="2900" i="1" dirty="0" smtClean="0">
                <a:latin typeface="Times New Roman" pitchFamily="18" charset="0"/>
                <a:cs typeface="Times New Roman" pitchFamily="18" charset="0"/>
              </a:rPr>
              <a:t>et al</a:t>
            </a:r>
            <a:r>
              <a:rPr lang="en-US" sz="2900" dirty="0" smtClean="0">
                <a:latin typeface="Times New Roman" pitchFamily="18" charset="0"/>
                <a:cs typeface="Times New Roman" pitchFamily="18" charset="0"/>
              </a:rPr>
              <a:t>., 1999</a:t>
            </a:r>
          </a:p>
          <a:p>
            <a:pPr algn="just"/>
            <a:r>
              <a:rPr lang="en-US" sz="2900" dirty="0" smtClean="0"/>
              <a:t>The diversity of a </a:t>
            </a:r>
            <a:r>
              <a:rPr lang="en-US" sz="2900" i="1" dirty="0" err="1" smtClean="0"/>
              <a:t>P.falciparum</a:t>
            </a:r>
            <a:r>
              <a:rPr lang="en-US" sz="2900" i="1" dirty="0" smtClean="0"/>
              <a:t> </a:t>
            </a:r>
            <a:r>
              <a:rPr lang="en-US" sz="2900" dirty="0" smtClean="0"/>
              <a:t>infection at a particular point in time is indeed, a result of many factors, including the genetic repertoire of the circulating parasite population in an area, the number of clones transmitted in single mosquito bites, the accumulation of repeated infections, the clinical status of the host, recent intake of </a:t>
            </a:r>
            <a:r>
              <a:rPr lang="en-US" sz="2900" dirty="0" err="1" smtClean="0"/>
              <a:t>antimalarial</a:t>
            </a:r>
            <a:r>
              <a:rPr lang="en-US" sz="2900" dirty="0" smtClean="0"/>
              <a:t> drugs and the degree of host immunity. In addition to the various biological factors, the number of detected clones is affected by parasite density and the sensitivity and variability of the genotyping assay (</a:t>
            </a:r>
            <a:r>
              <a:rPr lang="en-US" sz="2900" dirty="0" err="1" smtClean="0"/>
              <a:t>Farnard</a:t>
            </a:r>
            <a:r>
              <a:rPr lang="en-US" sz="2900" dirty="0" smtClean="0"/>
              <a:t>, 2008).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CONCLUSION </a:t>
            </a:r>
            <a:endParaRPr lang="en-US" dirty="0"/>
          </a:p>
        </p:txBody>
      </p:sp>
      <p:sp>
        <p:nvSpPr>
          <p:cNvPr id="3" name="Content Placeholder 2"/>
          <p:cNvSpPr>
            <a:spLocks noGrp="1"/>
          </p:cNvSpPr>
          <p:nvPr>
            <p:ph sz="quarter" idx="1"/>
          </p:nvPr>
        </p:nvSpPr>
        <p:spPr>
          <a:xfrm>
            <a:off x="152400" y="1295400"/>
            <a:ext cx="8839200" cy="5181600"/>
          </a:xfrm>
        </p:spPr>
        <p:txBody>
          <a:bodyPr>
            <a:normAutofit fontScale="92500" lnSpcReduction="20000"/>
          </a:bodyPr>
          <a:lstStyle/>
          <a:p>
            <a:endParaRPr lang="en-US" dirty="0" smtClean="0"/>
          </a:p>
          <a:p>
            <a:pPr algn="just"/>
            <a:r>
              <a:rPr lang="en-US" b="1" dirty="0" smtClean="0">
                <a:latin typeface="Times New Roman" pitchFamily="18" charset="0"/>
                <a:cs typeface="Times New Roman" pitchFamily="18" charset="0"/>
              </a:rPr>
              <a:t> </a:t>
            </a:r>
            <a:r>
              <a:rPr lang="en-US" sz="1900" b="1" dirty="0" smtClean="0">
                <a:latin typeface="Times New Roman" pitchFamily="18" charset="0"/>
                <a:cs typeface="Times New Roman" pitchFamily="18" charset="0"/>
              </a:rPr>
              <a:t>Conclusions: </a:t>
            </a:r>
          </a:p>
          <a:p>
            <a:pPr algn="just"/>
            <a:r>
              <a:rPr lang="en-US" sz="1900" dirty="0" smtClean="0">
                <a:latin typeface="Times New Roman" pitchFamily="18" charset="0"/>
                <a:cs typeface="Times New Roman" pitchFamily="18" charset="0"/>
              </a:rPr>
              <a:t>The genetic diversity of malaria parasite isolates obtained from Khartoum was founded to be very diverse and consisted mainly of multiple clones. </a:t>
            </a:r>
          </a:p>
          <a:p>
            <a:pPr algn="just"/>
            <a:r>
              <a:rPr lang="en-US" sz="1900" dirty="0" smtClean="0">
                <a:latin typeface="Times New Roman" pitchFamily="18" charset="0"/>
                <a:cs typeface="Times New Roman" pitchFamily="18" charset="0"/>
              </a:rPr>
              <a:t>The multiplicity of infections was parasite density dependent but not age or gender in the study participants. There was a positive correlation between MOI and parasite density in this study. </a:t>
            </a:r>
          </a:p>
          <a:p>
            <a:pPr algn="just"/>
            <a:r>
              <a:rPr lang="en-US" sz="1900" b="1" dirty="0" smtClean="0">
                <a:latin typeface="Times New Roman" pitchFamily="18" charset="0"/>
                <a:cs typeface="Times New Roman" pitchFamily="18" charset="0"/>
              </a:rPr>
              <a:t>Recommendations: </a:t>
            </a:r>
            <a:endParaRPr lang="en-US" sz="1900" dirty="0" smtClean="0">
              <a:latin typeface="Times New Roman" pitchFamily="18" charset="0"/>
              <a:cs typeface="Times New Roman" pitchFamily="18" charset="0"/>
            </a:endParaRPr>
          </a:p>
          <a:p>
            <a:pPr algn="just"/>
            <a:r>
              <a:rPr lang="en-US" sz="1900" dirty="0" smtClean="0">
                <a:latin typeface="Times New Roman" pitchFamily="18" charset="0"/>
                <a:cs typeface="Times New Roman" pitchFamily="18" charset="0"/>
              </a:rPr>
              <a:t>• It is recommended to collect a larger sample size in order to get better knowledge about the MOI of </a:t>
            </a:r>
            <a:r>
              <a:rPr lang="en-US" sz="1900" i="1" dirty="0" err="1" smtClean="0">
                <a:latin typeface="Times New Roman" pitchFamily="18" charset="0"/>
                <a:cs typeface="Times New Roman" pitchFamily="18" charset="0"/>
              </a:rPr>
              <a:t>P.falciparum</a:t>
            </a:r>
            <a:r>
              <a:rPr lang="en-US" sz="1900" i="1" dirty="0" smtClean="0">
                <a:latin typeface="Times New Roman" pitchFamily="18" charset="0"/>
                <a:cs typeface="Times New Roman" pitchFamily="18" charset="0"/>
              </a:rPr>
              <a:t> in Khartoum. </a:t>
            </a:r>
          </a:p>
          <a:p>
            <a:pPr algn="just"/>
            <a:r>
              <a:rPr lang="en-US" sz="1900" dirty="0" smtClean="0">
                <a:latin typeface="Times New Roman" pitchFamily="18" charset="0"/>
                <a:cs typeface="Times New Roman" pitchFamily="18" charset="0"/>
              </a:rPr>
              <a:t>• Collect ethnic and clinical data for our study participants. </a:t>
            </a:r>
          </a:p>
          <a:p>
            <a:pPr algn="just"/>
            <a:r>
              <a:rPr lang="en-US" sz="1900" dirty="0" smtClean="0">
                <a:latin typeface="Times New Roman" pitchFamily="18" charset="0"/>
                <a:cs typeface="Times New Roman" pitchFamily="18" charset="0"/>
              </a:rPr>
              <a:t>• We could include more markers in combination with </a:t>
            </a:r>
            <a:r>
              <a:rPr lang="en-US" sz="1900" i="1" dirty="0" smtClean="0">
                <a:latin typeface="Times New Roman" pitchFamily="18" charset="0"/>
                <a:cs typeface="Times New Roman" pitchFamily="18" charset="0"/>
              </a:rPr>
              <a:t>MSP2 </a:t>
            </a:r>
            <a:r>
              <a:rPr lang="en-US" sz="1900" dirty="0" smtClean="0">
                <a:latin typeface="Times New Roman" pitchFamily="18" charset="0"/>
                <a:cs typeface="Times New Roman" pitchFamily="18" charset="0"/>
              </a:rPr>
              <a:t>such as </a:t>
            </a:r>
            <a:r>
              <a:rPr lang="en-US" sz="1900" i="1" dirty="0" smtClean="0">
                <a:latin typeface="Times New Roman" pitchFamily="18" charset="0"/>
                <a:cs typeface="Times New Roman" pitchFamily="18" charset="0"/>
              </a:rPr>
              <a:t>MSP1 </a:t>
            </a:r>
            <a:r>
              <a:rPr lang="en-US" sz="1900" dirty="0" smtClean="0">
                <a:latin typeface="Times New Roman" pitchFamily="18" charset="0"/>
                <a:cs typeface="Times New Roman" pitchFamily="18" charset="0"/>
              </a:rPr>
              <a:t>and</a:t>
            </a:r>
            <a:r>
              <a:rPr lang="en-US" sz="1900" i="1" dirty="0" smtClean="0">
                <a:latin typeface="Times New Roman" pitchFamily="18" charset="0"/>
                <a:cs typeface="Times New Roman" pitchFamily="18" charset="0"/>
              </a:rPr>
              <a:t> GLURP </a:t>
            </a:r>
            <a:r>
              <a:rPr lang="en-US" sz="1900" dirty="0" smtClean="0">
                <a:latin typeface="Times New Roman" pitchFamily="18" charset="0"/>
                <a:cs typeface="Times New Roman" pitchFamily="18" charset="0"/>
              </a:rPr>
              <a:t>genes and also use genetic markers related to </a:t>
            </a:r>
            <a:r>
              <a:rPr lang="en-US" sz="1900" dirty="0" err="1" smtClean="0">
                <a:latin typeface="Times New Roman" pitchFamily="18" charset="0"/>
                <a:cs typeface="Times New Roman" pitchFamily="18" charset="0"/>
              </a:rPr>
              <a:t>antimalarial</a:t>
            </a:r>
            <a:r>
              <a:rPr lang="en-US" sz="1900" dirty="0" smtClean="0">
                <a:latin typeface="Times New Roman" pitchFamily="18" charset="0"/>
                <a:cs typeface="Times New Roman" pitchFamily="18" charset="0"/>
              </a:rPr>
              <a:t> drug resistance to gain insight </a:t>
            </a:r>
            <a:r>
              <a:rPr lang="en-US" sz="1900" i="1" dirty="0" smtClean="0">
                <a:latin typeface="Times New Roman" pitchFamily="18" charset="0"/>
                <a:cs typeface="Times New Roman" pitchFamily="18" charset="0"/>
              </a:rPr>
              <a:t>on </a:t>
            </a:r>
            <a:r>
              <a:rPr lang="en-US" sz="1900" i="1" dirty="0" err="1" smtClean="0">
                <a:latin typeface="Times New Roman" pitchFamily="18" charset="0"/>
                <a:cs typeface="Times New Roman" pitchFamily="18" charset="0"/>
              </a:rPr>
              <a:t>P.falciparum</a:t>
            </a:r>
            <a:r>
              <a:rPr lang="en-US" sz="1900" i="1" dirty="0" smtClean="0">
                <a:latin typeface="Times New Roman" pitchFamily="18" charset="0"/>
                <a:cs typeface="Times New Roman" pitchFamily="18" charset="0"/>
              </a:rPr>
              <a:t> </a:t>
            </a:r>
            <a:r>
              <a:rPr lang="en-US" sz="1900" dirty="0" smtClean="0">
                <a:latin typeface="Times New Roman" pitchFamily="18" charset="0"/>
                <a:cs typeface="Times New Roman" pitchFamily="18" charset="0"/>
              </a:rPr>
              <a:t>molecular epidemiology in Sudan </a:t>
            </a:r>
          </a:p>
          <a:p>
            <a:pPr algn="just"/>
            <a:r>
              <a:rPr lang="en-US" sz="1900" dirty="0" smtClean="0">
                <a:latin typeface="Times New Roman" pitchFamily="18" charset="0"/>
                <a:cs typeface="Times New Roman" pitchFamily="18" charset="0"/>
              </a:rPr>
              <a:t>• Evaluate the effect of multiple clones in the absence of adaptive immunity by estimating the MOI in children. </a:t>
            </a:r>
          </a:p>
          <a:p>
            <a:pPr algn="just"/>
            <a:r>
              <a:rPr lang="en-US" sz="1900" dirty="0" smtClean="0">
                <a:latin typeface="Times New Roman" pitchFamily="18" charset="0"/>
                <a:cs typeface="Times New Roman" pitchFamily="18" charset="0"/>
              </a:rPr>
              <a:t>• The use of more advance techniques such as DNA sequencing are necessary to study in depth the molecular structure of the </a:t>
            </a:r>
            <a:r>
              <a:rPr lang="en-US" sz="1900" i="1" dirty="0" smtClean="0">
                <a:latin typeface="Times New Roman" pitchFamily="18" charset="0"/>
                <a:cs typeface="Times New Roman" pitchFamily="18" charset="0"/>
              </a:rPr>
              <a:t>Plasmodium </a:t>
            </a:r>
            <a:r>
              <a:rPr lang="en-US" sz="1900" dirty="0" smtClean="0">
                <a:latin typeface="Times New Roman" pitchFamily="18" charset="0"/>
                <a:cs typeface="Times New Roman" pitchFamily="18" charset="0"/>
              </a:rPr>
              <a:t>parasite.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
        <p:nvSpPr>
          <p:cNvPr id="4" name="Rectangle 3"/>
          <p:cNvSpPr/>
          <p:nvPr/>
        </p:nvSpPr>
        <p:spPr>
          <a:xfrm>
            <a:off x="1523999" y="1981200"/>
            <a:ext cx="5257801" cy="2308324"/>
          </a:xfrm>
          <a:prstGeom prst="rect">
            <a:avLst/>
          </a:prstGeom>
          <a:noFill/>
        </p:spPr>
        <p:txBody>
          <a:bodyPr wrap="square" lIns="91440" tIns="45720" rIns="91440" bIns="45720">
            <a:spAutoFit/>
          </a:bodyPr>
          <a:lstStyle/>
          <a:p>
            <a:pPr algn="ctr"/>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 </a:t>
            </a: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pitchFamily="2" charset="2"/>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laria.gif"/>
          <p:cNvPicPr>
            <a:picLocks noGrp="1" noChangeAspect="1"/>
          </p:cNvPicPr>
          <p:nvPr>
            <p:ph sz="quarter" idx="1"/>
          </p:nvPr>
        </p:nvPicPr>
        <p:blipFill>
          <a:blip r:embed="rId2">
            <a:lum bright="4000" contrast="-3000"/>
          </a:blip>
          <a:stretch>
            <a:fillRect/>
          </a:stretch>
        </p:blipFill>
        <p:spPr>
          <a:xfrm>
            <a:off x="152400" y="1524000"/>
            <a:ext cx="8839200" cy="4800599"/>
          </a:xfrm>
          <a:effectLst>
            <a:outerShdw blurRad="50800" dist="38100" dir="2700000" algn="tl" rotWithShape="0">
              <a:prstClr val="black">
                <a:alpha val="40000"/>
              </a:prstClr>
            </a:outerShdw>
          </a:effectLst>
        </p:spPr>
      </p:pic>
      <p:sp>
        <p:nvSpPr>
          <p:cNvPr id="2" name="Title 1"/>
          <p:cNvSpPr>
            <a:spLocks noGrp="1"/>
          </p:cNvSpPr>
          <p:nvPr>
            <p:ph type="title"/>
          </p:nvPr>
        </p:nvSpPr>
        <p:spPr>
          <a:xfrm>
            <a:off x="304800" y="381000"/>
            <a:ext cx="8534400" cy="758952"/>
          </a:xfrm>
        </p:spPr>
        <p:txBody>
          <a:bodyPr>
            <a:normAutofit fontScale="90000"/>
          </a:bodyPr>
          <a:lstStyle/>
          <a:p>
            <a:r>
              <a:rPr lang="en-US" b="1" dirty="0" smtClean="0"/>
              <a:t>INTRODUCTION AND LITERATURE REVIEW </a:t>
            </a:r>
            <a:endParaRPr lang="en-US" dirty="0"/>
          </a:p>
        </p:txBody>
      </p:sp>
      <p:sp>
        <p:nvSpPr>
          <p:cNvPr id="6" name="TextBox 5"/>
          <p:cNvSpPr txBox="1"/>
          <p:nvPr/>
        </p:nvSpPr>
        <p:spPr>
          <a:xfrm>
            <a:off x="228600" y="1600200"/>
            <a:ext cx="8763000" cy="397031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Arial" pitchFamily="34" charset="0"/>
              <a:buChar char="•"/>
            </a:pPr>
            <a:r>
              <a:rPr lang="en-US" sz="2400" b="1" dirty="0" smtClean="0">
                <a:solidFill>
                  <a:schemeClr val="bg1"/>
                </a:solidFill>
              </a:rPr>
              <a:t>Malaria in Sudan: </a:t>
            </a:r>
            <a:r>
              <a:rPr lang="en-US" sz="2400" dirty="0" smtClean="0">
                <a:solidFill>
                  <a:schemeClr val="bg1"/>
                </a:solidFill>
              </a:rPr>
              <a:t>In Sudan, malaria causes nearly 7.5-10 million cases and 35,000 deaths every year (</a:t>
            </a:r>
            <a:r>
              <a:rPr lang="en-US" sz="2400" dirty="0" err="1" smtClean="0">
                <a:solidFill>
                  <a:schemeClr val="bg1"/>
                </a:solidFill>
              </a:rPr>
              <a:t>Himeidan</a:t>
            </a:r>
            <a:r>
              <a:rPr lang="en-US" sz="2400" dirty="0" smtClean="0">
                <a:solidFill>
                  <a:schemeClr val="bg1"/>
                </a:solidFill>
              </a:rPr>
              <a:t> </a:t>
            </a:r>
            <a:r>
              <a:rPr lang="en-US" sz="2400" i="1" dirty="0" smtClean="0">
                <a:solidFill>
                  <a:schemeClr val="bg1"/>
                </a:solidFill>
              </a:rPr>
              <a:t>et al., </a:t>
            </a:r>
            <a:r>
              <a:rPr lang="en-US" sz="2400" dirty="0" smtClean="0">
                <a:solidFill>
                  <a:schemeClr val="bg1"/>
                </a:solidFill>
              </a:rPr>
              <a:t>2005)</a:t>
            </a:r>
            <a:endParaRPr lang="en-US" sz="2400" b="1" dirty="0" smtClean="0">
              <a:solidFill>
                <a:schemeClr val="bg1"/>
              </a:solidFill>
            </a:endParaRPr>
          </a:p>
          <a:p>
            <a:pPr>
              <a:buFont typeface="Arial" pitchFamily="34" charset="0"/>
              <a:buChar char="•"/>
            </a:pPr>
            <a:r>
              <a:rPr lang="en-US" sz="2400" b="1" dirty="0" err="1" smtClean="0">
                <a:solidFill>
                  <a:schemeClr val="bg1"/>
                </a:solidFill>
              </a:rPr>
              <a:t>Merozoite</a:t>
            </a:r>
            <a:r>
              <a:rPr lang="en-US" sz="2400" b="1" dirty="0" smtClean="0">
                <a:solidFill>
                  <a:schemeClr val="bg1"/>
                </a:solidFill>
              </a:rPr>
              <a:t> surface protein 2 Gene: t</a:t>
            </a:r>
            <a:r>
              <a:rPr lang="en-US" sz="2400" dirty="0" smtClean="0">
                <a:solidFill>
                  <a:schemeClr val="bg1"/>
                </a:solidFill>
              </a:rPr>
              <a:t>he </a:t>
            </a:r>
            <a:r>
              <a:rPr lang="en-US" sz="2400" i="1" dirty="0" smtClean="0">
                <a:solidFill>
                  <a:schemeClr val="bg1"/>
                </a:solidFill>
              </a:rPr>
              <a:t>MSP</a:t>
            </a:r>
            <a:r>
              <a:rPr lang="en-US" sz="2400" dirty="0" smtClean="0">
                <a:solidFill>
                  <a:schemeClr val="bg1"/>
                </a:solidFill>
              </a:rPr>
              <a:t>2 gene, codes for a </a:t>
            </a:r>
            <a:r>
              <a:rPr lang="en-US" sz="2400" dirty="0" err="1" smtClean="0">
                <a:solidFill>
                  <a:schemeClr val="bg1"/>
                </a:solidFill>
              </a:rPr>
              <a:t>merozoite</a:t>
            </a:r>
            <a:r>
              <a:rPr lang="en-US" sz="2400" dirty="0" smtClean="0">
                <a:solidFill>
                  <a:schemeClr val="bg1"/>
                </a:solidFill>
              </a:rPr>
              <a:t> surface polymorphic glycoprotein (</a:t>
            </a:r>
            <a:r>
              <a:rPr lang="en-US" sz="2400" dirty="0" err="1" smtClean="0">
                <a:solidFill>
                  <a:schemeClr val="bg1"/>
                </a:solidFill>
              </a:rPr>
              <a:t>Kiwuwa</a:t>
            </a:r>
            <a:r>
              <a:rPr lang="en-US" sz="2400" dirty="0" smtClean="0">
                <a:solidFill>
                  <a:schemeClr val="bg1"/>
                </a:solidFill>
              </a:rPr>
              <a:t> </a:t>
            </a:r>
            <a:r>
              <a:rPr lang="en-US" sz="2400" i="1" dirty="0" smtClean="0">
                <a:solidFill>
                  <a:schemeClr val="bg1"/>
                </a:solidFill>
              </a:rPr>
              <a:t>et al., </a:t>
            </a:r>
            <a:r>
              <a:rPr lang="en-US" sz="2400" dirty="0" smtClean="0">
                <a:solidFill>
                  <a:schemeClr val="bg1"/>
                </a:solidFill>
              </a:rPr>
              <a:t>2012). The analysis of </a:t>
            </a:r>
            <a:r>
              <a:rPr lang="en-US" sz="2400" i="1" dirty="0" smtClean="0">
                <a:solidFill>
                  <a:schemeClr val="bg1"/>
                </a:solidFill>
              </a:rPr>
              <a:t>MSP2 </a:t>
            </a:r>
            <a:r>
              <a:rPr lang="en-US" sz="2400" dirty="0" smtClean="0">
                <a:solidFill>
                  <a:schemeClr val="bg1"/>
                </a:solidFill>
              </a:rPr>
              <a:t>alleles involves two major allelic families, </a:t>
            </a:r>
            <a:r>
              <a:rPr lang="en-US" sz="2400" i="1" dirty="0" smtClean="0">
                <a:solidFill>
                  <a:schemeClr val="bg1"/>
                </a:solidFill>
              </a:rPr>
              <a:t>FC27</a:t>
            </a:r>
            <a:r>
              <a:rPr lang="en-US" sz="2400" dirty="0" smtClean="0">
                <a:solidFill>
                  <a:schemeClr val="bg1"/>
                </a:solidFill>
              </a:rPr>
              <a:t> and </a:t>
            </a:r>
            <a:r>
              <a:rPr lang="en-US" sz="2400" i="1" dirty="0" smtClean="0">
                <a:solidFill>
                  <a:schemeClr val="bg1"/>
                </a:solidFill>
              </a:rPr>
              <a:t>3D7</a:t>
            </a:r>
            <a:r>
              <a:rPr lang="en-US" sz="2400" dirty="0" smtClean="0">
                <a:solidFill>
                  <a:schemeClr val="bg1"/>
                </a:solidFill>
              </a:rPr>
              <a:t>. The </a:t>
            </a:r>
            <a:r>
              <a:rPr lang="en-US" sz="2400" i="1" dirty="0" smtClean="0">
                <a:solidFill>
                  <a:schemeClr val="bg1"/>
                </a:solidFill>
              </a:rPr>
              <a:t>MSP2 </a:t>
            </a:r>
            <a:r>
              <a:rPr lang="en-US" sz="2400" dirty="0" smtClean="0">
                <a:solidFill>
                  <a:schemeClr val="bg1"/>
                </a:solidFill>
              </a:rPr>
              <a:t>gene is also the basis of determining the multiplicity of infections (MOI) in infected individuals (</a:t>
            </a:r>
            <a:r>
              <a:rPr lang="en-US" sz="2400" dirty="0" err="1" smtClean="0">
                <a:solidFill>
                  <a:schemeClr val="bg1"/>
                </a:solidFill>
              </a:rPr>
              <a:t>Koukouikila-Koussounda</a:t>
            </a:r>
            <a:r>
              <a:rPr lang="en-US" sz="2400" dirty="0" smtClean="0">
                <a:solidFill>
                  <a:schemeClr val="bg1"/>
                </a:solidFill>
              </a:rPr>
              <a:t> </a:t>
            </a:r>
            <a:r>
              <a:rPr lang="en-US" sz="2400" i="1" dirty="0" smtClean="0">
                <a:solidFill>
                  <a:schemeClr val="bg1"/>
                </a:solidFill>
              </a:rPr>
              <a:t>et al</a:t>
            </a:r>
            <a:r>
              <a:rPr lang="en-US" sz="2400" dirty="0" smtClean="0">
                <a:solidFill>
                  <a:schemeClr val="bg1"/>
                </a:solidFill>
              </a:rPr>
              <a:t>., 2012).</a:t>
            </a:r>
            <a:endParaRPr lang="en-US" sz="2400" b="1" dirty="0" smtClean="0">
              <a:solidFill>
                <a:schemeClr val="bg1"/>
              </a:solidFill>
            </a:endParaRPr>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1- To find out the allelic frequency of </a:t>
            </a:r>
            <a:r>
              <a:rPr lang="en-US" i="1" dirty="0" smtClean="0"/>
              <a:t>FC27 </a:t>
            </a:r>
            <a:r>
              <a:rPr lang="en-US" dirty="0" smtClean="0"/>
              <a:t>and </a:t>
            </a:r>
            <a:r>
              <a:rPr lang="en-US" i="1" dirty="0" smtClean="0"/>
              <a:t>3D7</a:t>
            </a:r>
            <a:r>
              <a:rPr lang="en-US" dirty="0" smtClean="0"/>
              <a:t> in </a:t>
            </a:r>
            <a:r>
              <a:rPr lang="en-US" i="1" dirty="0" err="1" smtClean="0"/>
              <a:t>P.falciparum</a:t>
            </a:r>
            <a:r>
              <a:rPr lang="en-US" i="1" dirty="0" smtClean="0"/>
              <a:t> </a:t>
            </a:r>
            <a:r>
              <a:rPr lang="en-US" dirty="0" smtClean="0"/>
              <a:t>isolates from Khartoum. </a:t>
            </a:r>
          </a:p>
          <a:p>
            <a:r>
              <a:rPr lang="en-US" dirty="0" smtClean="0"/>
              <a:t>2- To measure the multiplicity of infection of </a:t>
            </a:r>
            <a:r>
              <a:rPr lang="en-US" i="1" dirty="0" err="1" smtClean="0"/>
              <a:t>P.falciparum</a:t>
            </a:r>
            <a:r>
              <a:rPr lang="en-US" i="1" dirty="0" smtClean="0"/>
              <a:t> </a:t>
            </a:r>
            <a:r>
              <a:rPr lang="en-US" dirty="0" smtClean="0"/>
              <a:t>using</a:t>
            </a:r>
            <a:r>
              <a:rPr lang="en-US" i="1" dirty="0" smtClean="0"/>
              <a:t> MSP2 </a:t>
            </a:r>
            <a:r>
              <a:rPr lang="en-US" dirty="0" smtClean="0"/>
              <a:t>gene</a:t>
            </a:r>
            <a:r>
              <a:rPr lang="en-US" i="1" dirty="0" smtClean="0"/>
              <a:t>. </a:t>
            </a:r>
          </a:p>
          <a:p>
            <a:r>
              <a:rPr lang="en-US" dirty="0" smtClean="0"/>
              <a:t>3- To investigate the association between MOI of </a:t>
            </a:r>
            <a:r>
              <a:rPr lang="en-US" i="1" dirty="0" err="1" smtClean="0"/>
              <a:t>P.falciparum</a:t>
            </a:r>
            <a:r>
              <a:rPr lang="en-US" i="1" dirty="0" smtClean="0"/>
              <a:t>, </a:t>
            </a:r>
            <a:r>
              <a:rPr lang="en-US" dirty="0" smtClean="0"/>
              <a:t>age, gender and parasite density.</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Rationale </a:t>
            </a:r>
            <a:endParaRPr lang="en-US" dirty="0"/>
          </a:p>
        </p:txBody>
      </p:sp>
      <p:sp>
        <p:nvSpPr>
          <p:cNvPr id="3" name="Content Placeholder 2"/>
          <p:cNvSpPr>
            <a:spLocks noGrp="1"/>
          </p:cNvSpPr>
          <p:nvPr>
            <p:ph sz="quarter" idx="1"/>
          </p:nvPr>
        </p:nvSpPr>
        <p:spPr/>
        <p:txBody>
          <a:bodyPr>
            <a:normAutofit/>
          </a:bodyPr>
          <a:lstStyle/>
          <a:p>
            <a:pPr algn="just"/>
            <a:r>
              <a:rPr lang="en-US" sz="2000" dirty="0" smtClean="0"/>
              <a:t>Malaria remains endemic in the tropics and sub-tropics including sub Saharan Africa. It is an important cause of death among Sudanese. The resistance to </a:t>
            </a:r>
            <a:r>
              <a:rPr lang="en-US" sz="2000" dirty="0" err="1" smtClean="0"/>
              <a:t>antimalarial</a:t>
            </a:r>
            <a:r>
              <a:rPr lang="en-US" sz="2000" dirty="0" smtClean="0"/>
              <a:t> drugs is now a serious problem. </a:t>
            </a:r>
          </a:p>
          <a:p>
            <a:pPr algn="just"/>
            <a:r>
              <a:rPr lang="en-US" sz="2000" dirty="0" smtClean="0"/>
              <a:t>Malaria vaccine is considered as an additional necessity. However, genetic diversity in </a:t>
            </a:r>
            <a:r>
              <a:rPr lang="en-US" sz="2000" i="1" dirty="0" smtClean="0"/>
              <a:t>Plasmodium </a:t>
            </a:r>
            <a:r>
              <a:rPr lang="en-US" sz="2000" i="1" dirty="0" err="1" smtClean="0"/>
              <a:t>falciparum</a:t>
            </a:r>
            <a:r>
              <a:rPr lang="en-US" sz="2000" i="1" dirty="0" smtClean="0"/>
              <a:t> </a:t>
            </a:r>
            <a:r>
              <a:rPr lang="en-US" sz="2000" dirty="0" smtClean="0"/>
              <a:t>is a major limitation for the development of an effective malaria vaccine. It is necessary to study the parasite population to which people are actually exposed. </a:t>
            </a:r>
          </a:p>
          <a:p>
            <a:pPr algn="just"/>
            <a:r>
              <a:rPr lang="en-US" sz="2000" dirty="0" smtClean="0"/>
              <a:t>The </a:t>
            </a:r>
            <a:r>
              <a:rPr lang="en-US" sz="2000" i="1" dirty="0" err="1" smtClean="0"/>
              <a:t>Merozoite</a:t>
            </a:r>
            <a:r>
              <a:rPr lang="en-US" sz="2000" i="1" dirty="0" smtClean="0"/>
              <a:t> Surface Protein 2 </a:t>
            </a:r>
            <a:r>
              <a:rPr lang="en-US" sz="2000" dirty="0" smtClean="0"/>
              <a:t>(</a:t>
            </a:r>
            <a:r>
              <a:rPr lang="en-US" sz="2000" i="1" dirty="0" smtClean="0"/>
              <a:t>MSP2</a:t>
            </a:r>
            <a:r>
              <a:rPr lang="en-US" sz="2000" dirty="0" smtClean="0"/>
              <a:t>) of </a:t>
            </a:r>
            <a:r>
              <a:rPr lang="en-US" sz="2000" i="1" dirty="0" err="1" smtClean="0"/>
              <a:t>P.falciparum</a:t>
            </a:r>
            <a:r>
              <a:rPr lang="en-US" sz="2000" dirty="0" smtClean="0"/>
              <a:t> is considered a good candidate for inclusion into a malaria vaccine. This study provides an estimate for the genetic diversity and multiplicity of </a:t>
            </a:r>
            <a:r>
              <a:rPr lang="en-US" sz="2000" i="1" dirty="0" smtClean="0"/>
              <a:t>Plasmodium </a:t>
            </a:r>
            <a:r>
              <a:rPr lang="en-US" sz="2000" i="1" dirty="0" err="1" smtClean="0"/>
              <a:t>falciparum</a:t>
            </a:r>
            <a:r>
              <a:rPr lang="en-US" sz="2000" i="1" dirty="0" smtClean="0"/>
              <a:t> </a:t>
            </a:r>
            <a:r>
              <a:rPr lang="en-US" sz="2000" dirty="0" smtClean="0"/>
              <a:t>in Khartoum.</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MATERIALS AND METHODS </a:t>
            </a:r>
            <a:endParaRPr lang="en-US" dirty="0"/>
          </a:p>
        </p:txBody>
      </p:sp>
      <p:sp>
        <p:nvSpPr>
          <p:cNvPr id="3" name="Content Placeholder 2"/>
          <p:cNvSpPr>
            <a:spLocks noGrp="1"/>
          </p:cNvSpPr>
          <p:nvPr>
            <p:ph sz="quarter" idx="1"/>
          </p:nvPr>
        </p:nvSpPr>
        <p:spPr>
          <a:xfrm>
            <a:off x="152400" y="1447800"/>
            <a:ext cx="8839200" cy="4953000"/>
          </a:xfrm>
        </p:spPr>
        <p:txBody>
          <a:bodyPr>
            <a:normAutofit fontScale="25000" lnSpcReduction="20000"/>
          </a:bodyPr>
          <a:lstStyle/>
          <a:p>
            <a:pPr algn="just"/>
            <a:r>
              <a:rPr lang="en-US" sz="4200" b="1" dirty="0" smtClean="0"/>
              <a:t> </a:t>
            </a:r>
            <a:r>
              <a:rPr lang="en-US" sz="8000" b="1" dirty="0" smtClean="0"/>
              <a:t>Study design and Study population: </a:t>
            </a:r>
            <a:r>
              <a:rPr lang="en-US" sz="8000" dirty="0" smtClean="0"/>
              <a:t>This was a cross-sectional, hospital based study conducted in Khartoum,57 study participants were enrolled.</a:t>
            </a:r>
          </a:p>
          <a:p>
            <a:pPr algn="just"/>
            <a:r>
              <a:rPr lang="en-US" sz="8000" b="1" dirty="0" smtClean="0"/>
              <a:t> Scientific &amp; Ethical considerations: </a:t>
            </a:r>
            <a:r>
              <a:rPr lang="en-US" sz="8000" dirty="0" smtClean="0"/>
              <a:t>scientifically reviewed and passed by the Health Research Ethics Committee of the Health Research Council, National Ministry of Health. The study participants were asked for their informed consent.</a:t>
            </a:r>
            <a:endParaRPr lang="en-US" sz="8000" b="1" dirty="0" smtClean="0"/>
          </a:p>
          <a:p>
            <a:pPr algn="just"/>
            <a:r>
              <a:rPr lang="en-US" sz="8000" b="1" dirty="0" smtClean="0"/>
              <a:t> Sample collection and preparation </a:t>
            </a:r>
            <a:r>
              <a:rPr lang="en-US" sz="8000" dirty="0" smtClean="0"/>
              <a:t>Two and a half </a:t>
            </a:r>
            <a:r>
              <a:rPr lang="en-US" sz="8000" dirty="0" err="1" smtClean="0"/>
              <a:t>mls</a:t>
            </a:r>
            <a:r>
              <a:rPr lang="en-US" sz="8000" dirty="0" smtClean="0"/>
              <a:t> of venous blood in EDTA were collected from study participants.</a:t>
            </a:r>
            <a:endParaRPr lang="en-US" sz="8000" b="1" dirty="0" smtClean="0"/>
          </a:p>
          <a:p>
            <a:pPr algn="just"/>
            <a:r>
              <a:rPr lang="en-US" sz="8000" b="1" dirty="0" smtClean="0"/>
              <a:t> </a:t>
            </a:r>
            <a:r>
              <a:rPr lang="en-US" sz="8000" b="1" dirty="0" err="1" smtClean="0"/>
              <a:t>Microscopical</a:t>
            </a:r>
            <a:r>
              <a:rPr lang="en-US" sz="8000" b="1" dirty="0" smtClean="0"/>
              <a:t> examinations: </a:t>
            </a:r>
          </a:p>
          <a:p>
            <a:pPr algn="just">
              <a:buNone/>
            </a:pPr>
            <a:r>
              <a:rPr lang="en-US" sz="8000" b="1" dirty="0" smtClean="0"/>
              <a:t>        Thin and thick blood films </a:t>
            </a:r>
          </a:p>
          <a:p>
            <a:pPr algn="just">
              <a:buNone/>
            </a:pPr>
            <a:r>
              <a:rPr lang="en-US" sz="8000" b="1" dirty="0" smtClean="0"/>
              <a:t>         Staining techniques</a:t>
            </a:r>
          </a:p>
          <a:p>
            <a:pPr algn="just">
              <a:buNone/>
            </a:pPr>
            <a:r>
              <a:rPr lang="en-US" sz="8000" b="1" dirty="0" smtClean="0"/>
              <a:t>        Malaria parasite count</a:t>
            </a:r>
          </a:p>
          <a:p>
            <a:pPr algn="just">
              <a:buNone/>
            </a:pPr>
            <a:r>
              <a:rPr lang="en-US" sz="8000" dirty="0" smtClean="0"/>
              <a:t>Number of parasites per 200 leukocytes × Total WBCs count / 200 WBCs</a:t>
            </a:r>
          </a:p>
          <a:p>
            <a:pPr algn="just">
              <a:buNone/>
            </a:pPr>
            <a:endParaRPr lang="en-US" sz="8000" b="1" dirty="0" smtClean="0"/>
          </a:p>
          <a:p>
            <a:pPr algn="just"/>
            <a:r>
              <a:rPr lang="en-US" sz="8000" b="1" dirty="0" smtClean="0"/>
              <a:t> DNA extraction: </a:t>
            </a:r>
            <a:r>
              <a:rPr lang="en-US" sz="8000" dirty="0" smtClean="0"/>
              <a:t>DNA was extracted using chloroform - ethanol method (</a:t>
            </a:r>
            <a:r>
              <a:rPr lang="en-US" sz="8000" dirty="0" err="1" smtClean="0"/>
              <a:t>Vasuki</a:t>
            </a:r>
            <a:r>
              <a:rPr lang="en-US" sz="8000" dirty="0" smtClean="0"/>
              <a:t> </a:t>
            </a:r>
            <a:r>
              <a:rPr lang="en-US" sz="8000" i="1" dirty="0" smtClean="0"/>
              <a:t>et al.</a:t>
            </a:r>
            <a:r>
              <a:rPr lang="en-US" sz="8000" dirty="0" smtClean="0"/>
              <a:t>, 2001)</a:t>
            </a:r>
            <a:endParaRPr lang="en-US" sz="8000" b="1" dirty="0" smtClean="0"/>
          </a:p>
          <a:p>
            <a:endParaRPr lang="en-US" b="1" dirty="0" smtClean="0"/>
          </a:p>
          <a:p>
            <a:endParaRPr lang="en-US" b="1" dirty="0" smtClean="0"/>
          </a:p>
          <a:p>
            <a:endParaRPr lang="en-US" b="1" dirty="0" smtClean="0"/>
          </a:p>
          <a:p>
            <a:endParaRPr lang="en-US" b="1" dirty="0" smtClean="0"/>
          </a:p>
          <a:p>
            <a:pPr>
              <a:buNone/>
            </a:pPr>
            <a:r>
              <a:rPr lang="en-US" b="1"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MATERIALS AND METHODS </a:t>
            </a:r>
            <a:endParaRPr lang="en-US" dirty="0"/>
          </a:p>
        </p:txBody>
      </p:sp>
      <p:sp>
        <p:nvSpPr>
          <p:cNvPr id="3" name="Content Placeholder 2"/>
          <p:cNvSpPr>
            <a:spLocks noGrp="1"/>
          </p:cNvSpPr>
          <p:nvPr>
            <p:ph sz="quarter" idx="1"/>
          </p:nvPr>
        </p:nvSpPr>
        <p:spPr/>
        <p:txBody>
          <a:bodyPr>
            <a:normAutofit fontScale="70000" lnSpcReduction="20000"/>
          </a:bodyPr>
          <a:lstStyle/>
          <a:p>
            <a:r>
              <a:rPr lang="en-US" sz="2900" b="1" i="1" dirty="0" smtClean="0"/>
              <a:t>MSP2 genotyping </a:t>
            </a:r>
            <a:r>
              <a:rPr lang="en-US" sz="2900" dirty="0" smtClean="0"/>
              <a:t>Two pairs of primers, an outer pair and a nested pair, were used in order to increase the sensitivity (</a:t>
            </a:r>
            <a:r>
              <a:rPr lang="en-US" sz="2900" dirty="0" err="1" smtClean="0"/>
              <a:t>Snounou</a:t>
            </a:r>
            <a:r>
              <a:rPr lang="en-US" sz="2900" dirty="0" smtClean="0"/>
              <a:t> </a:t>
            </a:r>
            <a:r>
              <a:rPr lang="en-US" sz="2900" i="1" dirty="0" smtClean="0"/>
              <a:t>et al.</a:t>
            </a:r>
            <a:r>
              <a:rPr lang="en-US" sz="2900" dirty="0" smtClean="0"/>
              <a:t>, 1993)</a:t>
            </a:r>
            <a:endParaRPr lang="en-US" sz="2900" b="1" i="1" dirty="0" smtClean="0"/>
          </a:p>
          <a:p>
            <a:r>
              <a:rPr lang="en-US" sz="2900" b="1" dirty="0" smtClean="0"/>
              <a:t> PCR condition and amplification program: </a:t>
            </a:r>
            <a:r>
              <a:rPr lang="en-US" sz="2900" dirty="0" err="1" smtClean="0"/>
              <a:t>Ojurongbe</a:t>
            </a:r>
            <a:r>
              <a:rPr lang="en-US" sz="2900" dirty="0" smtClean="0"/>
              <a:t> </a:t>
            </a:r>
            <a:r>
              <a:rPr lang="en-US" sz="2900" i="1" dirty="0" smtClean="0"/>
              <a:t>et al</a:t>
            </a:r>
            <a:r>
              <a:rPr lang="en-US" sz="2900" dirty="0" smtClean="0"/>
              <a:t>., 2011.</a:t>
            </a:r>
            <a:r>
              <a:rPr lang="en-US" sz="2900" b="1" dirty="0" smtClean="0"/>
              <a:t> </a:t>
            </a:r>
          </a:p>
          <a:p>
            <a:r>
              <a:rPr lang="en-US" sz="2900" b="1" dirty="0" smtClean="0"/>
              <a:t> </a:t>
            </a:r>
            <a:r>
              <a:rPr lang="en-US" sz="2900" b="1" dirty="0" err="1" smtClean="0"/>
              <a:t>Agarose</a:t>
            </a:r>
            <a:r>
              <a:rPr lang="en-US" sz="2900" b="1" dirty="0" smtClean="0"/>
              <a:t> gel electrophoresis</a:t>
            </a:r>
          </a:p>
          <a:p>
            <a:r>
              <a:rPr lang="en-US" sz="2900" b="1" dirty="0" smtClean="0"/>
              <a:t>Multiplicity of infection (MOI) </a:t>
            </a:r>
            <a:r>
              <a:rPr lang="en-GB" sz="2900" dirty="0" smtClean="0"/>
              <a:t>Multiplicity of infection (MOI) is a measure of the number of different </a:t>
            </a:r>
            <a:r>
              <a:rPr lang="en-GB" sz="2900" i="1" dirty="0" smtClean="0"/>
              <a:t>P. </a:t>
            </a:r>
            <a:r>
              <a:rPr lang="en-GB" sz="2900" i="1" dirty="0" err="1" smtClean="0"/>
              <a:t>falciparum</a:t>
            </a:r>
            <a:r>
              <a:rPr lang="en-GB" sz="2900" i="1" dirty="0" smtClean="0"/>
              <a:t> </a:t>
            </a:r>
            <a:r>
              <a:rPr lang="en-GB" sz="2900" dirty="0" smtClean="0"/>
              <a:t>strains that infect one individual. MOI is assessed by genotyping of polymorphic marker genes (</a:t>
            </a:r>
            <a:r>
              <a:rPr lang="en-GB" sz="2900" dirty="0" err="1" smtClean="0"/>
              <a:t>Kobbe</a:t>
            </a:r>
            <a:r>
              <a:rPr lang="en-GB" sz="2900" dirty="0" smtClean="0"/>
              <a:t> </a:t>
            </a:r>
            <a:r>
              <a:rPr lang="en-GB" sz="2900" i="1" dirty="0" smtClean="0"/>
              <a:t>et al</a:t>
            </a:r>
            <a:r>
              <a:rPr lang="en-GB" sz="2900" dirty="0" smtClean="0"/>
              <a:t>., 2006).</a:t>
            </a:r>
            <a:endParaRPr lang="en-US" sz="2900" b="1" dirty="0" smtClean="0"/>
          </a:p>
          <a:p>
            <a:r>
              <a:rPr lang="en-US" sz="2900" b="1" dirty="0" smtClean="0"/>
              <a:t> Statistical analysis :</a:t>
            </a:r>
            <a:r>
              <a:rPr lang="en-US" sz="2900" dirty="0" smtClean="0"/>
              <a:t>Data were analyzed using SPSS version 16.5. The frequency of alleles. Chi-square test was used to compare between MOI against age, gender, and parasite density. The One-way analysis of variance (ANOVA) was used to compare mean parasite density between age groups. Differences were considered statistically significant at P values &lt; 0.05.</a:t>
            </a:r>
          </a:p>
          <a:p>
            <a:endParaRPr lang="en-US" b="1"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a:t>
            </a:r>
            <a:endParaRPr lang="en-US" dirty="0"/>
          </a:p>
        </p:txBody>
      </p:sp>
      <p:sp>
        <p:nvSpPr>
          <p:cNvPr id="3" name="Content Placeholder 2"/>
          <p:cNvSpPr>
            <a:spLocks noGrp="1"/>
          </p:cNvSpPr>
          <p:nvPr>
            <p:ph sz="quarter" idx="1"/>
          </p:nvPr>
        </p:nvSpPr>
        <p:spPr>
          <a:xfrm>
            <a:off x="152400" y="1295400"/>
            <a:ext cx="8839200" cy="5181600"/>
          </a:xfrm>
        </p:spPr>
        <p:txBody>
          <a:bodyPr>
            <a:normAutofit/>
          </a:bodyPr>
          <a:lstStyle/>
          <a:p>
            <a:r>
              <a:rPr lang="en-US" b="1" dirty="0" smtClean="0"/>
              <a:t> </a:t>
            </a:r>
            <a:r>
              <a:rPr lang="en-US" sz="1800" b="1" dirty="0" smtClean="0"/>
              <a:t>Parasitological indexes and demographic data:</a:t>
            </a:r>
            <a:endParaRPr lang="en-US" sz="1800" dirty="0" smtClean="0"/>
          </a:p>
          <a:p>
            <a:endParaRPr lang="en-US" sz="2400" dirty="0" smtClean="0"/>
          </a:p>
          <a:p>
            <a:endParaRPr lang="en-US" sz="2400" dirty="0" smtClean="0"/>
          </a:p>
          <a:p>
            <a:endParaRPr lang="en-US" sz="2400" dirty="0" smtClean="0"/>
          </a:p>
          <a:p>
            <a:pPr>
              <a:buNone/>
            </a:pPr>
            <a:r>
              <a:rPr lang="en-US" sz="2400" dirty="0" smtClean="0"/>
              <a:t> </a:t>
            </a:r>
            <a:endParaRPr lang="en-US" sz="2000" dirty="0" smtClean="0"/>
          </a:p>
          <a:p>
            <a:pPr>
              <a:buNone/>
            </a:pPr>
            <a:r>
              <a:rPr lang="en-US" sz="2000" dirty="0" smtClean="0"/>
              <a:t> </a:t>
            </a:r>
          </a:p>
          <a:p>
            <a:pPr algn="ctr">
              <a:buNone/>
            </a:pPr>
            <a:endParaRPr lang="en-US" sz="2000" dirty="0" smtClean="0"/>
          </a:p>
          <a:p>
            <a:pPr algn="ctr">
              <a:buNone/>
            </a:pPr>
            <a:r>
              <a:rPr lang="en-US" sz="1400" dirty="0" smtClean="0"/>
              <a:t>SD = Standard deviation, PD = Parasite density</a:t>
            </a:r>
          </a:p>
          <a:p>
            <a:r>
              <a:rPr lang="en-US" sz="2000" b="1" dirty="0" smtClean="0"/>
              <a:t>Table 1</a:t>
            </a:r>
            <a:r>
              <a:rPr lang="en-US" sz="2000" dirty="0" smtClean="0"/>
              <a:t>:  Age, gender and parasite density of study participants.</a:t>
            </a:r>
            <a:endParaRPr lang="en-US" sz="1900" b="1" dirty="0" smtClean="0"/>
          </a:p>
          <a:p>
            <a:r>
              <a:rPr lang="en-US" sz="2000" dirty="0" smtClean="0"/>
              <a:t>A total number of 57 study participants were recruited in this study. According to microscopy, 50 (87.7%) samples were identified as </a:t>
            </a:r>
            <a:r>
              <a:rPr lang="en-US" sz="2000" i="1" dirty="0" err="1" smtClean="0"/>
              <a:t>P.falciparum</a:t>
            </a:r>
            <a:r>
              <a:rPr lang="en-US" sz="2000" i="1" dirty="0" smtClean="0"/>
              <a:t> </a:t>
            </a:r>
            <a:r>
              <a:rPr lang="en-US" sz="2000" dirty="0" smtClean="0"/>
              <a:t>and 7 (12.3%) samples were identified as </a:t>
            </a:r>
            <a:r>
              <a:rPr lang="en-US" sz="2000" i="1" dirty="0" err="1" smtClean="0"/>
              <a:t>P.vivax</a:t>
            </a:r>
            <a:r>
              <a:rPr lang="en-US" sz="2000" dirty="0" smtClean="0"/>
              <a:t>.</a:t>
            </a:r>
            <a:r>
              <a:rPr lang="fr-FR" sz="1900" b="1" dirty="0" smtClean="0"/>
              <a:t> </a:t>
            </a:r>
            <a:endParaRPr lang="en-US" sz="1900" b="1" dirty="0" smtClean="0"/>
          </a:p>
        </p:txBody>
      </p:sp>
      <p:graphicFrame>
        <p:nvGraphicFramePr>
          <p:cNvPr id="4" name="Table 3"/>
          <p:cNvGraphicFramePr>
            <a:graphicFrameLocks noGrp="1"/>
          </p:cNvGraphicFramePr>
          <p:nvPr/>
        </p:nvGraphicFramePr>
        <p:xfrm>
          <a:off x="914400" y="1905000"/>
          <a:ext cx="6477000" cy="2108200"/>
        </p:xfrm>
        <a:graphic>
          <a:graphicData uri="http://schemas.openxmlformats.org/drawingml/2006/table">
            <a:tbl>
              <a:tblPr firstRow="1" bandRow="1">
                <a:tableStyleId>{F5AB1C69-6EDB-4FF4-983F-18BD219EF322}</a:tableStyleId>
              </a:tblPr>
              <a:tblGrid>
                <a:gridCol w="6477000"/>
              </a:tblGrid>
              <a:tr h="370840">
                <a:tc>
                  <a:txBody>
                    <a:bodyPr/>
                    <a:lstStyle/>
                    <a:p>
                      <a:pPr algn="ctr"/>
                      <a:r>
                        <a:rPr lang="en-US" sz="1800" dirty="0" smtClean="0"/>
                        <a:t>Characteristics</a:t>
                      </a:r>
                      <a:endParaRPr lang="en-US" dirty="0"/>
                    </a:p>
                  </a:txBody>
                  <a:tcPr/>
                </a:tc>
              </a:tr>
              <a:tr h="1610360">
                <a:tc>
                  <a:txBody>
                    <a:bodyPr/>
                    <a:lstStyle/>
                    <a:p>
                      <a:pPr algn="l"/>
                      <a:r>
                        <a:rPr lang="en-US" sz="1800" dirty="0" smtClean="0"/>
                        <a:t>Age (Mean ±SD)                                                  31.38 ± 21.2</a:t>
                      </a:r>
                    </a:p>
                    <a:p>
                      <a:pPr algn="l"/>
                      <a:r>
                        <a:rPr lang="en-US" sz="1800" dirty="0" smtClean="0"/>
                        <a:t>Age range  (years)                                                4 -74</a:t>
                      </a:r>
                    </a:p>
                    <a:p>
                      <a:pPr algn="l"/>
                      <a:r>
                        <a:rPr lang="en-US" sz="1800" dirty="0" smtClean="0"/>
                        <a:t> Male: female                                                        1.6 : 1</a:t>
                      </a:r>
                    </a:p>
                    <a:p>
                      <a:pPr algn="l"/>
                      <a:r>
                        <a:rPr lang="en-US" sz="1800" dirty="0" smtClean="0"/>
                        <a:t> PD (Mean ±SD)                                                  13400 ± 17000</a:t>
                      </a:r>
                    </a:p>
                    <a:p>
                      <a:pPr algn="l"/>
                      <a:r>
                        <a:rPr lang="en-US" sz="1800" dirty="0" smtClean="0"/>
                        <a:t> PD range (parasite/µl)                                      38–69280</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00375" y="4876800"/>
            <a:ext cx="5867400" cy="1524000"/>
          </a:xfrm>
        </p:spPr>
        <p:txBody>
          <a:bodyPr/>
          <a:lstStyle/>
          <a:p>
            <a:r>
              <a:rPr lang="en-US" sz="1600" dirty="0" smtClean="0">
                <a:latin typeface="Times New Roman" pitchFamily="18" charset="0"/>
                <a:cs typeface="Times New Roman" pitchFamily="18" charset="0"/>
              </a:rPr>
              <a:t>Figure 1 PCR genotyping for 7 samples (001-007) using </a:t>
            </a:r>
            <a:r>
              <a:rPr lang="en-US" sz="1600" i="1" dirty="0" smtClean="0">
                <a:latin typeface="Times New Roman" pitchFamily="18" charset="0"/>
                <a:cs typeface="Times New Roman" pitchFamily="18" charset="0"/>
              </a:rPr>
              <a:t>MSP2 </a:t>
            </a:r>
            <a:r>
              <a:rPr lang="en-US" sz="1600" dirty="0" smtClean="0">
                <a:latin typeface="Times New Roman" pitchFamily="18" charset="0"/>
                <a:cs typeface="Times New Roman" pitchFamily="18" charset="0"/>
              </a:rPr>
              <a:t>alleles (FC27) and (3D7)</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Molecular weight marker (MW) 100 </a:t>
            </a:r>
            <a:r>
              <a:rPr lang="en-US" sz="1600" dirty="0" err="1" smtClean="0">
                <a:latin typeface="Times New Roman" pitchFamily="18" charset="0"/>
                <a:cs typeface="Times New Roman" pitchFamily="18" charset="0"/>
              </a:rPr>
              <a:t>bp</a:t>
            </a:r>
            <a:r>
              <a:rPr lang="en-US" sz="1600" dirty="0" smtClean="0">
                <a:latin typeface="Times New Roman" pitchFamily="18" charset="0"/>
                <a:cs typeface="Times New Roman" pitchFamily="18" charset="0"/>
              </a:rPr>
              <a:t> ladder.</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Lane  1, 3, 5, 7, 9, 11, 13: (3D7)</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Lane 2, 4, 6, 8, 10, 12, 14: (FC27)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Lane 15: negative control</a:t>
            </a:r>
            <a:r>
              <a:rPr lang="en-US" dirty="0" smtClean="0"/>
              <a:t/>
            </a:r>
            <a:br>
              <a:rPr lang="en-US" dirty="0" smtClean="0"/>
            </a:br>
            <a:endParaRPr lang="en-US" dirty="0"/>
          </a:p>
        </p:txBody>
      </p:sp>
      <p:sp>
        <p:nvSpPr>
          <p:cNvPr id="6" name="Text Placeholder 5"/>
          <p:cNvSpPr>
            <a:spLocks noGrp="1"/>
          </p:cNvSpPr>
          <p:nvPr>
            <p:ph type="body" sz="half" idx="2"/>
          </p:nvPr>
        </p:nvSpPr>
        <p:spPr>
          <a:xfrm>
            <a:off x="152400" y="762000"/>
            <a:ext cx="2667000" cy="5486400"/>
          </a:xfrm>
        </p:spPr>
        <p:txBody>
          <a:bodyPr/>
          <a:lstStyle/>
          <a:p>
            <a:pPr>
              <a:buFont typeface="Arial" pitchFamily="34" charset="0"/>
              <a:buChar char="•"/>
            </a:pPr>
            <a:r>
              <a:rPr lang="fr-FR" b="1" i="1" dirty="0" err="1" smtClean="0"/>
              <a:t>Merozoite</a:t>
            </a:r>
            <a:r>
              <a:rPr lang="fr-FR" b="1" i="1" dirty="0" smtClean="0"/>
              <a:t> surface </a:t>
            </a:r>
            <a:r>
              <a:rPr lang="fr-FR" b="1" i="1" dirty="0" err="1" smtClean="0"/>
              <a:t>protein</a:t>
            </a:r>
            <a:r>
              <a:rPr lang="fr-FR" b="1" i="1" dirty="0" smtClean="0"/>
              <a:t> 2 </a:t>
            </a:r>
            <a:r>
              <a:rPr lang="fr-FR" b="1" dirty="0" err="1" smtClean="0"/>
              <a:t>allelic</a:t>
            </a:r>
            <a:r>
              <a:rPr lang="fr-FR" b="1" dirty="0" smtClean="0"/>
              <a:t> distribution: </a:t>
            </a:r>
          </a:p>
          <a:p>
            <a:pPr>
              <a:buFont typeface="Arial" pitchFamily="34" charset="0"/>
              <a:buChar char="•"/>
            </a:pPr>
            <a:r>
              <a:rPr lang="en-US" b="1" dirty="0" smtClean="0"/>
              <a:t> </a:t>
            </a:r>
            <a:r>
              <a:rPr lang="en-US" sz="1800" b="1" dirty="0" smtClean="0"/>
              <a:t>Base pair size variation of FC27 and 3D7 alleles: </a:t>
            </a:r>
            <a:r>
              <a:rPr lang="en-US" sz="1800" dirty="0" smtClean="0"/>
              <a:t>A total of 19 different alleles were identified. Ten different alleles obtained for FC27 ranging from 250 to 800 base pair and 9 3D7 alleles,  ranging from 200 to 800 base pair </a:t>
            </a:r>
            <a:r>
              <a:rPr lang="en-US" sz="1800" b="1" dirty="0" smtClean="0"/>
              <a:t> </a:t>
            </a:r>
          </a:p>
          <a:p>
            <a:pPr>
              <a:buFont typeface="Arial" pitchFamily="34" charset="0"/>
              <a:buChar char="•"/>
            </a:pPr>
            <a:endParaRPr lang="en-US" dirty="0"/>
          </a:p>
        </p:txBody>
      </p:sp>
      <p:pic>
        <p:nvPicPr>
          <p:cNvPr id="7" name="Picture Placeholder 6" descr="C:\Users\mohamed\Desktop\ghada\all\10.3.2014..jpg"/>
          <p:cNvPicPr>
            <a:picLocks noGrp="1"/>
          </p:cNvPicPr>
          <p:nvPr>
            <p:ph type="pic" idx="1"/>
          </p:nvPr>
        </p:nvPicPr>
        <p:blipFill>
          <a:blip r:embed="rId2" cstate="print"/>
          <a:srcRect l="8448" r="8448"/>
          <a:stretch>
            <a:fillRect/>
          </a:stretch>
        </p:blipFill>
        <p:spPr bwMode="auto">
          <a:xfrm>
            <a:off x="2971800" y="533400"/>
            <a:ext cx="5867400" cy="4267200"/>
          </a:xfrm>
          <a:prstGeom prst="rect">
            <a:avLst/>
          </a:prstGeom>
          <a:noFill/>
          <a:ln w="9525">
            <a:noFill/>
            <a:miter lim="800000"/>
            <a:headEnd/>
            <a:tailEnd/>
          </a:ln>
        </p:spPr>
      </p:pic>
      <p:sp>
        <p:nvSpPr>
          <p:cNvPr id="8" name="TextBox 7"/>
          <p:cNvSpPr txBox="1"/>
          <p:nvPr/>
        </p:nvSpPr>
        <p:spPr>
          <a:xfrm>
            <a:off x="3352800" y="990600"/>
            <a:ext cx="5553123" cy="261610"/>
          </a:xfrm>
          <a:prstGeom prst="rect">
            <a:avLst/>
          </a:prstGeom>
          <a:noFill/>
        </p:spPr>
        <p:txBody>
          <a:bodyPr wrap="none" rtlCol="0">
            <a:spAutoFit/>
          </a:bodyPr>
          <a:lstStyle/>
          <a:p>
            <a:r>
              <a:rPr lang="en-US" sz="1100" dirty="0" smtClean="0"/>
              <a:t>  </a:t>
            </a:r>
            <a:r>
              <a:rPr lang="en-US" sz="1100" dirty="0" smtClean="0">
                <a:solidFill>
                  <a:schemeClr val="bg1"/>
                </a:solidFill>
                <a:latin typeface="Times New Roman" pitchFamily="18" charset="0"/>
                <a:cs typeface="Times New Roman" pitchFamily="18" charset="0"/>
              </a:rPr>
              <a:t>MW    1         2        3       4         5       6        7       8        9       10      11     12      13    14      15</a:t>
            </a:r>
            <a:endParaRPr lang="en-US" sz="1100" dirty="0">
              <a:solidFill>
                <a:schemeClr val="bg1"/>
              </a:solidFill>
            </a:endParaRPr>
          </a:p>
        </p:txBody>
      </p:sp>
      <p:sp>
        <p:nvSpPr>
          <p:cNvPr id="9" name="TextBox 8"/>
          <p:cNvSpPr txBox="1"/>
          <p:nvPr/>
        </p:nvSpPr>
        <p:spPr>
          <a:xfrm>
            <a:off x="3810000" y="4343400"/>
            <a:ext cx="4891083" cy="338554"/>
          </a:xfrm>
          <a:prstGeom prst="rect">
            <a:avLst/>
          </a:prstGeom>
          <a:noFill/>
        </p:spPr>
        <p:txBody>
          <a:bodyPr wrap="none" rtlCol="0">
            <a:spAutoFit/>
          </a:bodyPr>
          <a:lstStyle/>
          <a:p>
            <a:r>
              <a:rPr lang="en-US" sz="1400" dirty="0" smtClean="0">
                <a:solidFill>
                  <a:schemeClr val="bg1"/>
                </a:solidFill>
                <a:latin typeface="Times New Roman" pitchFamily="18" charset="0"/>
                <a:cs typeface="Times New Roman" pitchFamily="18" charset="0"/>
              </a:rPr>
              <a:t>  </a:t>
            </a:r>
            <a:r>
              <a:rPr lang="en-US" sz="1600" dirty="0" smtClean="0">
                <a:solidFill>
                  <a:schemeClr val="bg1"/>
                </a:solidFill>
                <a:latin typeface="Times New Roman" pitchFamily="18" charset="0"/>
                <a:cs typeface="Times New Roman" pitchFamily="18" charset="0"/>
              </a:rPr>
              <a:t>001</a:t>
            </a:r>
            <a:r>
              <a:rPr lang="en-US" sz="1400" dirty="0" smtClean="0">
                <a:solidFill>
                  <a:schemeClr val="bg1"/>
                </a:solidFill>
                <a:latin typeface="Times New Roman" pitchFamily="18" charset="0"/>
                <a:cs typeface="Times New Roman" pitchFamily="18" charset="0"/>
              </a:rPr>
              <a:t>        002           003         004         005         006        007    </a:t>
            </a:r>
            <a:endParaRPr lang="en-US" sz="1400" dirty="0">
              <a:solidFill>
                <a:schemeClr val="bg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Figure 2: Distribution  of multiplicity  of  </a:t>
            </a:r>
            <a:r>
              <a:rPr lang="en-US" sz="2000" i="1" dirty="0" err="1" smtClean="0"/>
              <a:t>P.Falciparum</a:t>
            </a:r>
            <a:r>
              <a:rPr lang="en-US" sz="2000" i="1" dirty="0" smtClean="0"/>
              <a:t> </a:t>
            </a:r>
            <a:r>
              <a:rPr lang="en-US" sz="2000" dirty="0" smtClean="0"/>
              <a:t>infections.</a:t>
            </a:r>
            <a:endParaRPr lang="en-US" sz="2000" i="1" dirty="0" smtClean="0"/>
          </a:p>
        </p:txBody>
      </p:sp>
      <p:sp>
        <p:nvSpPr>
          <p:cNvPr id="5" name="Picture Placeholder 4"/>
          <p:cNvSpPr>
            <a:spLocks noGrp="1"/>
          </p:cNvSpPr>
          <p:nvPr>
            <p:ph type="pic" idx="1"/>
          </p:nvPr>
        </p:nvSpPr>
        <p:spPr/>
      </p:sp>
      <p:sp>
        <p:nvSpPr>
          <p:cNvPr id="3" name="Content Placeholder 2"/>
          <p:cNvSpPr>
            <a:spLocks noGrp="1"/>
          </p:cNvSpPr>
          <p:nvPr>
            <p:ph type="body" sz="half" idx="2"/>
          </p:nvPr>
        </p:nvSpPr>
        <p:spPr>
          <a:xfrm>
            <a:off x="228600" y="762000"/>
            <a:ext cx="2667000" cy="5486400"/>
          </a:xfrm>
        </p:spPr>
        <p:txBody>
          <a:bodyPr>
            <a:normAutofit fontScale="25000" lnSpcReduction="20000"/>
          </a:bodyPr>
          <a:lstStyle/>
          <a:p>
            <a:r>
              <a:rPr lang="en-US" sz="2800" b="1" dirty="0" smtClean="0"/>
              <a:t> </a:t>
            </a:r>
            <a:r>
              <a:rPr lang="en-US" sz="8000" b="1" dirty="0" smtClean="0"/>
              <a:t>Multiplicity of </a:t>
            </a:r>
            <a:r>
              <a:rPr lang="en-US" sz="8000" b="1" i="1" dirty="0" smtClean="0"/>
              <a:t>P. </a:t>
            </a:r>
            <a:r>
              <a:rPr lang="en-US" sz="8000" b="1" i="1" dirty="0" err="1" smtClean="0"/>
              <a:t>falciparum</a:t>
            </a:r>
            <a:r>
              <a:rPr lang="en-US" sz="8000" b="1" i="1" dirty="0" smtClean="0"/>
              <a:t> infections:</a:t>
            </a:r>
          </a:p>
          <a:p>
            <a:r>
              <a:rPr lang="en-US" sz="8000" dirty="0" smtClean="0"/>
              <a:t>The mean multiplicity of infection (MOI) which is the number of alleles per study participant successfully amplified was found to be 3.74</a:t>
            </a:r>
          </a:p>
          <a:p>
            <a:r>
              <a:rPr lang="en-US" sz="8000" dirty="0" smtClean="0"/>
              <a:t>In this study, two (4%) of the study participants had shown single </a:t>
            </a:r>
            <a:r>
              <a:rPr lang="en-US" sz="8000" i="1" dirty="0" smtClean="0"/>
              <a:t>MSP2 </a:t>
            </a:r>
            <a:r>
              <a:rPr lang="en-US" sz="8000" dirty="0" smtClean="0"/>
              <a:t>family allele, and 48 (96%) had shown multiple alleles.</a:t>
            </a:r>
            <a:endParaRPr lang="en-US" sz="8000" b="1" i="1" dirty="0" smtClean="0"/>
          </a:p>
          <a:p>
            <a:r>
              <a:rPr lang="en-US" sz="2800" b="1" i="1" dirty="0" smtClean="0"/>
              <a:t>                                                   </a:t>
            </a:r>
          </a:p>
          <a:p>
            <a:pPr>
              <a:buNone/>
            </a:pPr>
            <a:r>
              <a:rPr lang="en-US" sz="2800" b="1" i="1" dirty="0" smtClean="0"/>
              <a:t> </a:t>
            </a:r>
          </a:p>
          <a:p>
            <a:endParaRPr lang="en-US" sz="2800" b="1" i="1" dirty="0" smtClean="0"/>
          </a:p>
          <a:p>
            <a:endParaRPr lang="en-US" sz="2800" b="1" i="1" dirty="0" smtClean="0"/>
          </a:p>
          <a:p>
            <a:pPr>
              <a:buNone/>
            </a:pPr>
            <a:endParaRPr lang="en-US" sz="2800" b="1" i="1" dirty="0" smtClean="0"/>
          </a:p>
          <a:p>
            <a:r>
              <a:rPr lang="en-US" sz="2800" b="1" dirty="0" smtClean="0"/>
              <a:t> </a:t>
            </a:r>
            <a:endParaRPr lang="en-US" sz="2600" dirty="0" smtClean="0"/>
          </a:p>
          <a:p>
            <a:endParaRPr lang="en-US" dirty="0"/>
          </a:p>
        </p:txBody>
      </p:sp>
      <p:graphicFrame>
        <p:nvGraphicFramePr>
          <p:cNvPr id="4" name="Chart 3"/>
          <p:cNvGraphicFramePr/>
          <p:nvPr/>
        </p:nvGraphicFramePr>
        <p:xfrm>
          <a:off x="3048000" y="685800"/>
          <a:ext cx="5867400" cy="4191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2367</TotalTime>
  <Words>1855</Words>
  <Application>Microsoft Office PowerPoint</Application>
  <PresentationFormat>On-screen Show (4:3)</PresentationFormat>
  <Paragraphs>109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Civic</vt:lpstr>
      <vt:lpstr>            University of Khartoum  Faculty of Science  Department of Zoology </vt:lpstr>
      <vt:lpstr>INTRODUCTION AND LITERATURE REVIEW </vt:lpstr>
      <vt:lpstr>Objectives </vt:lpstr>
      <vt:lpstr>Rationale </vt:lpstr>
      <vt:lpstr>MATERIALS AND METHODS </vt:lpstr>
      <vt:lpstr>MATERIALS AND METHODS </vt:lpstr>
      <vt:lpstr>RESULTS</vt:lpstr>
      <vt:lpstr>Figure 1 PCR genotyping for 7 samples (001-007) using MSP2 alleles (FC27) and (3D7) Molecular weight marker (MW) 100 bp ladder. Lane  1, 3, 5, 7, 9, 11, 13: (3D7) Lane 2, 4, 6, 8, 10, 12, 14: (FC27)  Lane 15: negative control </vt:lpstr>
      <vt:lpstr>Figure 2: Distribution  of multiplicity  of  P.Falciparum infections.</vt:lpstr>
      <vt:lpstr>Figure 3: Mean parasite density of P. falciparum infection per microliter blood according to age groups. </vt:lpstr>
      <vt:lpstr>Figure 4: Correlation between the mean parasite density and multiplicity of P. falciparum infection (Spearman rank coefficient = 0.266, P = 0.062). </vt:lpstr>
      <vt:lpstr>DISCUSSION  </vt:lpstr>
      <vt:lpstr>DISCUSSION </vt:lpstr>
      <vt:lpstr>Slide 14</vt:lpstr>
      <vt:lpstr>CONCLUSION </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of Khartoum  Faculty of Science  Department of Zoology</dc:title>
  <dc:creator>Mohamed Yousif</dc:creator>
  <cp:lastModifiedBy>acer123</cp:lastModifiedBy>
  <cp:revision>66</cp:revision>
  <dcterms:created xsi:type="dcterms:W3CDTF">2006-08-16T00:00:00Z</dcterms:created>
  <dcterms:modified xsi:type="dcterms:W3CDTF">2015-03-30T21:36:11Z</dcterms:modified>
</cp:coreProperties>
</file>