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77" r:id="rId3"/>
    <p:sldId id="261" r:id="rId4"/>
    <p:sldId id="262" r:id="rId5"/>
    <p:sldId id="280" r:id="rId6"/>
    <p:sldId id="281" r:id="rId7"/>
    <p:sldId id="282" r:id="rId8"/>
    <p:sldId id="263" r:id="rId9"/>
    <p:sldId id="264" r:id="rId10"/>
    <p:sldId id="265" r:id="rId11"/>
    <p:sldId id="274" r:id="rId12"/>
    <p:sldId id="272" r:id="rId13"/>
    <p:sldId id="266" r:id="rId14"/>
    <p:sldId id="267" r:id="rId15"/>
    <p:sldId id="268" r:id="rId16"/>
    <p:sldId id="269" r:id="rId17"/>
    <p:sldId id="270" r:id="rId18"/>
    <p:sldId id="271" r:id="rId19"/>
    <p:sldId id="276" r:id="rId20"/>
    <p:sldId id="28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النمط المتوسط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965" y="4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0032C0-E1C1-45A7-AF96-C2CA8A35B608}" type="datetimeFigureOut">
              <a:rPr lang="en-US" smtClean="0"/>
              <a:pPr/>
              <a:t>3/30/2015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746208-E110-4FF5-9336-542B2DF9EB6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B585F4-6BC2-423E-8023-A6F764D120A7}" type="slidenum">
              <a:rPr lang="en-US"/>
              <a:pPr/>
              <a:t>20</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3/30/2015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3/30/2015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3/30/2015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3/30/2015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5638800" cy="1173162"/>
          </a:xfrm>
        </p:spPr>
        <p:txBody>
          <a:bodyPr>
            <a:normAutofit fontScale="90000"/>
          </a:bodyPr>
          <a:lstStyle/>
          <a:p>
            <a:pPr algn="ctr"/>
            <a:r>
              <a:rPr lang="en-US" sz="3600" dirty="0" smtClean="0"/>
              <a:t>AL-NEELIN UNIVERSITY</a:t>
            </a:r>
            <a:r>
              <a:rPr lang="en-US" sz="3200" dirty="0" smtClean="0"/>
              <a:t/>
            </a:r>
            <a:br>
              <a:rPr lang="en-US" sz="3200" dirty="0" smtClean="0"/>
            </a:br>
            <a:r>
              <a:rPr lang="en-US" sz="2400" b="1" dirty="0" smtClean="0"/>
              <a:t>FACULTY OF MEDICAL LABORATORY SCIENCES</a:t>
            </a:r>
            <a:endParaRPr lang="en-US" sz="3200" b="1" dirty="0"/>
          </a:p>
        </p:txBody>
      </p:sp>
      <p:sp>
        <p:nvSpPr>
          <p:cNvPr id="3" name="Content Placeholder 2"/>
          <p:cNvSpPr>
            <a:spLocks noGrp="1"/>
          </p:cNvSpPr>
          <p:nvPr>
            <p:ph idx="1"/>
          </p:nvPr>
        </p:nvSpPr>
        <p:spPr>
          <a:xfrm>
            <a:off x="457200" y="2895600"/>
            <a:ext cx="8229600" cy="1143000"/>
          </a:xfrm>
        </p:spPr>
        <p:txBody>
          <a:bodyPr>
            <a:normAutofit fontScale="25000" lnSpcReduction="20000"/>
          </a:bodyPr>
          <a:lstStyle/>
          <a:p>
            <a:pPr algn="ctr">
              <a:buNone/>
            </a:pPr>
            <a:r>
              <a:rPr lang="en-US" sz="28800" b="1" dirty="0" err="1" smtClean="0">
                <a:ln w="6350">
                  <a:noFill/>
                </a:ln>
                <a:effectLst>
                  <a:outerShdw blurRad="114300" dist="101600" dir="2700000" algn="tl" rotWithShape="0">
                    <a:srgbClr val="000000">
                      <a:alpha val="40000"/>
                    </a:srgbClr>
                  </a:outerShdw>
                </a:effectLst>
                <a:latin typeface="+mj-lt"/>
                <a:ea typeface="+mj-ea"/>
                <a:cs typeface="+mj-cs"/>
              </a:rPr>
              <a:t>Paleoparasitology</a:t>
            </a:r>
            <a:endParaRPr lang="en-US" sz="28800" b="1" dirty="0" smtClean="0">
              <a:ln w="6350">
                <a:noFill/>
              </a:ln>
              <a:effectLst>
                <a:outerShdw blurRad="114300" dist="101600" dir="2700000" algn="tl" rotWithShape="0">
                  <a:srgbClr val="000000">
                    <a:alpha val="40000"/>
                  </a:srgbClr>
                </a:outerShdw>
              </a:effectLst>
              <a:latin typeface="+mj-lt"/>
              <a:ea typeface="+mj-ea"/>
              <a:cs typeface="+mj-cs"/>
            </a:endParaRPr>
          </a:p>
          <a:p>
            <a:pPr algn="ctr">
              <a:buNone/>
            </a:pPr>
            <a:endParaRPr lang="en-US" sz="12800" b="1" dirty="0" smtClean="0">
              <a:ln w="6350">
                <a:noFill/>
              </a:ln>
              <a:effectLst>
                <a:outerShdw blurRad="114300" dist="101600" dir="2700000" algn="tl" rotWithShape="0">
                  <a:srgbClr val="000000">
                    <a:alpha val="40000"/>
                  </a:srgbClr>
                </a:outerShdw>
              </a:effectLst>
              <a:latin typeface="+mj-lt"/>
              <a:ea typeface="+mj-ea"/>
              <a:cs typeface="+mj-cs"/>
            </a:endParaRPr>
          </a:p>
          <a:p>
            <a:pPr>
              <a:buNone/>
            </a:pPr>
            <a:r>
              <a:rPr lang="en-US" sz="9600" b="1" dirty="0" smtClean="0">
                <a:ln w="6350">
                  <a:noFill/>
                </a:ln>
                <a:effectLst>
                  <a:outerShdw blurRad="114300" dist="101600" dir="2700000" algn="tl" rotWithShape="0">
                    <a:srgbClr val="000000">
                      <a:alpha val="40000"/>
                    </a:srgbClr>
                  </a:outerShdw>
                </a:effectLst>
                <a:latin typeface="+mj-lt"/>
                <a:ea typeface="+mj-ea"/>
                <a:cs typeface="+mj-cs"/>
              </a:rPr>
              <a:t>PRESENTED BY:</a:t>
            </a:r>
          </a:p>
          <a:p>
            <a:pPr>
              <a:buNone/>
            </a:pPr>
            <a:r>
              <a:rPr lang="en-US" sz="9600" b="1" dirty="0" smtClean="0">
                <a:ln w="6350">
                  <a:noFill/>
                </a:ln>
                <a:effectLst>
                  <a:outerShdw blurRad="114300" dist="101600" dir="2700000" algn="tl" rotWithShape="0">
                    <a:srgbClr val="000000">
                      <a:alpha val="40000"/>
                    </a:srgbClr>
                  </a:outerShdw>
                </a:effectLst>
                <a:latin typeface="+mj-lt"/>
                <a:ea typeface="+mj-ea"/>
                <a:cs typeface="+mj-cs"/>
              </a:rPr>
              <a:t>EL-FARABI IBRAHIM MOSTAFA</a:t>
            </a:r>
          </a:p>
          <a:p>
            <a:pPr>
              <a:buNone/>
            </a:pPr>
            <a:r>
              <a:rPr lang="en-US" sz="9600" b="1" dirty="0" smtClean="0">
                <a:ln w="6350">
                  <a:noFill/>
                </a:ln>
                <a:effectLst>
                  <a:outerShdw blurRad="114300" dist="101600" dir="2700000" algn="tl" rotWithShape="0">
                    <a:srgbClr val="000000">
                      <a:alpha val="40000"/>
                    </a:srgbClr>
                  </a:outerShdw>
                </a:effectLst>
                <a:latin typeface="+mj-lt"/>
                <a:ea typeface="+mj-ea"/>
                <a:cs typeface="+mj-cs"/>
              </a:rPr>
              <a:t>BSC , MSC (STUDENT)</a:t>
            </a:r>
          </a:p>
          <a:p>
            <a:endParaRPr lang="en-US" sz="60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endParaRPr>
          </a:p>
          <a:p>
            <a:endParaRPr lang="en-US" sz="6000" b="1" dirty="0" smtClean="0">
              <a:latin typeface="Times New Roman" pitchFamily="18" charset="0"/>
              <a:cs typeface="Times New Roman" pitchFamily="18" charset="0"/>
            </a:endParaRPr>
          </a:p>
          <a:p>
            <a:r>
              <a:rPr lang="en-US" sz="6000" b="1" dirty="0" smtClean="0">
                <a:latin typeface="Times New Roman" pitchFamily="18" charset="0"/>
                <a:cs typeface="Times New Roman" pitchFamily="18" charset="0"/>
              </a:rPr>
              <a:t>Symposium </a:t>
            </a:r>
            <a:r>
              <a:rPr lang="en-US" sz="6000" b="1" dirty="0" smtClean="0">
                <a:latin typeface="Times New Roman" pitchFamily="18" charset="0"/>
                <a:cs typeface="Times New Roman" pitchFamily="18" charset="0"/>
              </a:rPr>
              <a:t>on: Advances in </a:t>
            </a:r>
            <a:r>
              <a:rPr lang="en-US" sz="6000" b="1" dirty="0" err="1" smtClean="0">
                <a:latin typeface="Times New Roman" pitchFamily="18" charset="0"/>
                <a:cs typeface="Times New Roman" pitchFamily="18" charset="0"/>
              </a:rPr>
              <a:t>Parasitology</a:t>
            </a:r>
            <a:r>
              <a:rPr lang="en-US" sz="6000" b="1" dirty="0" smtClean="0">
                <a:latin typeface="Times New Roman" pitchFamily="18" charset="0"/>
                <a:cs typeface="Times New Roman" pitchFamily="18" charset="0"/>
              </a:rPr>
              <a:t>  “Education and Research in </a:t>
            </a:r>
            <a:r>
              <a:rPr lang="en-US" sz="6000" b="1" dirty="0" err="1" smtClean="0">
                <a:latin typeface="Times New Roman" pitchFamily="18" charset="0"/>
                <a:cs typeface="Times New Roman" pitchFamily="18" charset="0"/>
              </a:rPr>
              <a:t>Parasitology</a:t>
            </a:r>
            <a:r>
              <a:rPr lang="en-US" sz="6000" b="1" dirty="0" smtClean="0">
                <a:latin typeface="Times New Roman" pitchFamily="18" charset="0"/>
                <a:cs typeface="Times New Roman" pitchFamily="18" charset="0"/>
              </a:rPr>
              <a:t> in  the service of Mankind “</a:t>
            </a:r>
            <a:endParaRPr lang="en-US" sz="6000" dirty="0" smtClean="0"/>
          </a:p>
          <a:p>
            <a:endParaRPr lang="en-US" sz="60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endParaRPr>
          </a:p>
          <a:p>
            <a:pPr algn="ctr">
              <a:buNone/>
            </a:pPr>
            <a:r>
              <a:rPr lang="en-US" sz="6000" b="1" dirty="0" smtClean="0">
                <a:ln w="6350">
                  <a:noFill/>
                </a:ln>
                <a:effectLst>
                  <a:outerShdw blurRad="114300" dist="101600" dir="2700000" algn="tl" rotWithShape="0">
                    <a:srgbClr val="000000">
                      <a:alpha val="40000"/>
                    </a:srgbClr>
                  </a:outerShdw>
                </a:effectLst>
                <a:latin typeface="+mj-lt"/>
                <a:ea typeface="+mj-ea"/>
                <a:cs typeface="+mj-cs"/>
              </a:rPr>
              <a:t>28 </a:t>
            </a:r>
            <a:r>
              <a:rPr lang="en-US" sz="6000" b="1" dirty="0" smtClean="0">
                <a:ln w="6350">
                  <a:noFill/>
                </a:ln>
                <a:effectLst>
                  <a:outerShdw blurRad="114300" dist="101600" dir="2700000" algn="tl" rotWithShape="0">
                    <a:srgbClr val="000000">
                      <a:alpha val="40000"/>
                    </a:srgbClr>
                  </a:outerShdw>
                </a:effectLst>
                <a:latin typeface="+mj-lt"/>
                <a:ea typeface="+mj-ea"/>
                <a:cs typeface="+mj-cs"/>
              </a:rPr>
              <a:t>MARCH 2015</a:t>
            </a:r>
          </a:p>
          <a:p>
            <a:endParaRPr lang="en-US" sz="2000" b="1" dirty="0" smtClean="0"/>
          </a:p>
          <a:p>
            <a:endParaRPr lang="en-US" sz="2000" b="1" dirty="0" smtClean="0"/>
          </a:p>
          <a:p>
            <a:endParaRPr lang="en-US" sz="2000" b="1" dirty="0" smtClean="0"/>
          </a:p>
          <a:p>
            <a:pPr algn="ctr"/>
            <a:endParaRPr lang="en-US" sz="2400" b="1" dirty="0" smtClean="0">
              <a:solidFill>
                <a:schemeClr val="bg1"/>
              </a:solidFill>
            </a:endParaRPr>
          </a:p>
          <a:p>
            <a:pPr algn="ctr"/>
            <a:endParaRPr lang="en-US" sz="2400" b="1" dirty="0">
              <a:solidFill>
                <a:schemeClr val="bg1"/>
              </a:solidFill>
            </a:endParaRPr>
          </a:p>
        </p:txBody>
      </p:sp>
      <p:pic>
        <p:nvPicPr>
          <p:cNvPr id="5" name="Content Placeholder 3"/>
          <p:cNvPicPr>
            <a:picLocks noGrp="1"/>
          </p:cNvPicPr>
          <p:nvPr>
            <p:ph idx="4294967295"/>
          </p:nvPr>
        </p:nvPicPr>
        <p:blipFill>
          <a:blip r:embed="rId2"/>
          <a:srcRect/>
          <a:stretch>
            <a:fillRect/>
          </a:stretch>
        </p:blipFill>
        <p:spPr bwMode="auto">
          <a:xfrm>
            <a:off x="7543800" y="76200"/>
            <a:ext cx="1600200" cy="2133600"/>
          </a:xfrm>
          <a:prstGeom prst="rect">
            <a:avLst/>
          </a:prstGeom>
          <a:noFill/>
        </p:spPr>
      </p:pic>
      <p:pic>
        <p:nvPicPr>
          <p:cNvPr id="4" name="Picture 3" descr="شعار جامعة النيلين copy"/>
          <p:cNvPicPr/>
          <p:nvPr/>
        </p:nvPicPr>
        <p:blipFill>
          <a:blip r:embed="rId3" cstate="print"/>
          <a:srcRect/>
          <a:stretch>
            <a:fillRect/>
          </a:stretch>
        </p:blipFill>
        <p:spPr bwMode="auto">
          <a:xfrm>
            <a:off x="76200" y="76200"/>
            <a:ext cx="16764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76200" y="76200"/>
            <a:ext cx="4038600" cy="43434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4343400" y="76200"/>
            <a:ext cx="4724400" cy="4343400"/>
          </a:xfrm>
          <a:prstGeom prst="rect">
            <a:avLst/>
          </a:prstGeom>
          <a:noFill/>
          <a:ln w="9525">
            <a:noFill/>
            <a:miter lim="800000"/>
            <a:headEnd/>
            <a:tailEnd/>
          </a:ln>
          <a:effectLst/>
        </p:spPr>
      </p:pic>
      <p:sp>
        <p:nvSpPr>
          <p:cNvPr id="7" name="TextBox 6"/>
          <p:cNvSpPr txBox="1"/>
          <p:nvPr/>
        </p:nvSpPr>
        <p:spPr>
          <a:xfrm>
            <a:off x="381000" y="4419600"/>
            <a:ext cx="5943600" cy="2369880"/>
          </a:xfrm>
          <a:prstGeom prst="rect">
            <a:avLst/>
          </a:prstGeom>
          <a:noFill/>
        </p:spPr>
        <p:txBody>
          <a:bodyPr wrap="square" rtlCol="0">
            <a:spAutoFit/>
          </a:bodyPr>
          <a:lstStyle/>
          <a:p>
            <a:r>
              <a:rPr lang="en-US" sz="2800" b="1" dirty="0" smtClean="0">
                <a:ln w="6350">
                  <a:noFill/>
                </a:ln>
                <a:solidFill>
                  <a:srgbClr val="FF0000"/>
                </a:solidFill>
                <a:effectLst>
                  <a:outerShdw blurRad="114300" dist="101600" dir="2700000" algn="tl" rotWithShape="0">
                    <a:srgbClr val="000000">
                      <a:alpha val="40000"/>
                    </a:srgbClr>
                  </a:outerShdw>
                </a:effectLst>
                <a:latin typeface="+mj-lt"/>
                <a:ea typeface="+mj-ea"/>
                <a:cs typeface="+mj-cs"/>
              </a:rPr>
              <a:t>Origin:</a:t>
            </a:r>
          </a:p>
          <a:p>
            <a:r>
              <a:rPr lang="en-US" sz="2400" b="1" dirty="0" smtClean="0">
                <a:ln w="6350">
                  <a:noFill/>
                </a:ln>
                <a:effectLst>
                  <a:outerShdw blurRad="114300" dist="101600" dir="2700000" algn="tl" rotWithShape="0">
                    <a:srgbClr val="000000">
                      <a:alpha val="40000"/>
                    </a:srgbClr>
                  </a:outerShdw>
                </a:effectLst>
                <a:latin typeface="+mj-lt"/>
                <a:ea typeface="+mj-ea"/>
                <a:cs typeface="+mj-cs"/>
              </a:rPr>
              <a:t>Sediments</a:t>
            </a:r>
          </a:p>
          <a:p>
            <a:r>
              <a:rPr lang="en-US" sz="2400" b="1" dirty="0" smtClean="0">
                <a:ln w="6350">
                  <a:noFill/>
                </a:ln>
                <a:effectLst>
                  <a:outerShdw blurRad="114300" dist="101600" dir="2700000" algn="tl" rotWithShape="0">
                    <a:srgbClr val="000000">
                      <a:alpha val="40000"/>
                    </a:srgbClr>
                  </a:outerShdw>
                </a:effectLst>
                <a:latin typeface="+mj-lt"/>
                <a:ea typeface="+mj-ea"/>
                <a:cs typeface="+mj-cs"/>
              </a:rPr>
              <a:t>Skeleton Remains.</a:t>
            </a:r>
          </a:p>
          <a:p>
            <a:r>
              <a:rPr lang="en-US" sz="2400" b="1" dirty="0" smtClean="0">
                <a:ln w="6350">
                  <a:noFill/>
                </a:ln>
                <a:effectLst>
                  <a:outerShdw blurRad="114300" dist="101600" dir="2700000" algn="tl" rotWithShape="0">
                    <a:srgbClr val="000000">
                      <a:alpha val="40000"/>
                    </a:srgbClr>
                  </a:outerShdw>
                </a:effectLst>
                <a:latin typeface="+mj-lt"/>
                <a:ea typeface="+mj-ea"/>
                <a:cs typeface="+mj-cs"/>
              </a:rPr>
              <a:t>Shell-</a:t>
            </a:r>
            <a:r>
              <a:rPr lang="en-US" sz="2400" b="1" dirty="0" err="1" smtClean="0">
                <a:ln w="6350">
                  <a:noFill/>
                </a:ln>
                <a:effectLst>
                  <a:outerShdw blurRad="114300" dist="101600" dir="2700000" algn="tl" rotWithShape="0">
                    <a:srgbClr val="000000">
                      <a:alpha val="40000"/>
                    </a:srgbClr>
                  </a:outerShdw>
                </a:effectLst>
                <a:latin typeface="+mj-lt"/>
                <a:ea typeface="+mj-ea"/>
                <a:cs typeface="+mj-cs"/>
              </a:rPr>
              <a:t>Midden</a:t>
            </a:r>
            <a:r>
              <a:rPr lang="en-US" sz="2400" b="1" dirty="0" smtClean="0">
                <a:ln w="6350">
                  <a:noFill/>
                </a:ln>
                <a:effectLst>
                  <a:outerShdw blurRad="114300" dist="101600" dir="2700000" algn="tl" rotWithShape="0">
                    <a:srgbClr val="000000">
                      <a:alpha val="40000"/>
                    </a:srgbClr>
                  </a:outerShdw>
                </a:effectLst>
                <a:latin typeface="+mj-lt"/>
                <a:ea typeface="+mj-ea"/>
                <a:cs typeface="+mj-cs"/>
              </a:rPr>
              <a:t>.</a:t>
            </a:r>
          </a:p>
          <a:p>
            <a:r>
              <a:rPr lang="en-US" sz="2400" b="1" dirty="0" smtClean="0">
                <a:ln w="6350">
                  <a:noFill/>
                </a:ln>
                <a:effectLst>
                  <a:outerShdw blurRad="114300" dist="101600" dir="2700000" algn="tl" rotWithShape="0">
                    <a:srgbClr val="000000">
                      <a:alpha val="40000"/>
                    </a:srgbClr>
                  </a:outerShdw>
                </a:effectLst>
                <a:latin typeface="+mj-lt"/>
                <a:ea typeface="+mj-ea"/>
                <a:cs typeface="+mj-cs"/>
              </a:rPr>
              <a:t>Soil occupied By Ancient Human Groups.</a:t>
            </a:r>
          </a:p>
          <a:p>
            <a:r>
              <a:rPr lang="en-US" sz="2400" b="1" dirty="0" smtClean="0">
                <a:ln w="6350">
                  <a:noFill/>
                </a:ln>
                <a:effectLst>
                  <a:outerShdw blurRad="114300" dist="101600" dir="2700000" algn="tl" rotWithShape="0">
                    <a:srgbClr val="000000">
                      <a:alpha val="40000"/>
                    </a:srgbClr>
                  </a:outerShdw>
                </a:effectLst>
                <a:latin typeface="+mj-lt"/>
                <a:ea typeface="+mj-ea"/>
                <a:cs typeface="+mj-cs"/>
              </a:rPr>
              <a:t>Coprolites.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p:cNvPicPr>
            <a:picLocks noChangeAspect="1" noChangeArrowheads="1"/>
          </p:cNvPicPr>
          <p:nvPr/>
        </p:nvPicPr>
        <p:blipFill>
          <a:blip r:embed="rId2"/>
          <a:srcRect/>
          <a:stretch>
            <a:fillRect/>
          </a:stretch>
        </p:blipFill>
        <p:spPr bwMode="auto">
          <a:xfrm>
            <a:off x="4876800" y="76200"/>
            <a:ext cx="4229100" cy="4371975"/>
          </a:xfrm>
          <a:prstGeom prst="rect">
            <a:avLst/>
          </a:prstGeom>
          <a:noFill/>
          <a:ln w="9525">
            <a:noFill/>
            <a:miter lim="800000"/>
            <a:headEnd/>
            <a:tailEnd/>
          </a:ln>
          <a:effectLst/>
        </p:spPr>
      </p:pic>
      <p:pic>
        <p:nvPicPr>
          <p:cNvPr id="1027" name="Picture 3"/>
          <p:cNvPicPr>
            <a:picLocks noGrp="1" noChangeAspect="1" noChangeArrowheads="1"/>
          </p:cNvPicPr>
          <p:nvPr>
            <p:ph idx="1"/>
          </p:nvPr>
        </p:nvPicPr>
        <p:blipFill>
          <a:blip r:embed="rId3"/>
          <a:srcRect/>
          <a:stretch>
            <a:fillRect/>
          </a:stretch>
        </p:blipFill>
        <p:spPr bwMode="auto">
          <a:xfrm>
            <a:off x="0" y="76200"/>
            <a:ext cx="4343400" cy="4536831"/>
          </a:xfrm>
          <a:prstGeom prst="rect">
            <a:avLst/>
          </a:prstGeom>
          <a:noFill/>
          <a:ln w="9525">
            <a:noFill/>
            <a:miter lim="800000"/>
            <a:headEnd/>
            <a:tailEnd/>
          </a:ln>
          <a:effectLst/>
        </p:spPr>
      </p:pic>
      <p:sp>
        <p:nvSpPr>
          <p:cNvPr id="7" name="مربع نص 6"/>
          <p:cNvSpPr txBox="1"/>
          <p:nvPr/>
        </p:nvSpPr>
        <p:spPr>
          <a:xfrm>
            <a:off x="152400" y="4722674"/>
            <a:ext cx="4267200" cy="1631216"/>
          </a:xfrm>
          <a:prstGeom prst="rect">
            <a:avLst/>
          </a:prstGeom>
          <a:noFill/>
        </p:spPr>
        <p:txBody>
          <a:bodyPr wrap="square" rtlCol="1">
            <a:spAutoFit/>
          </a:bodyPr>
          <a:lstStyle/>
          <a:p>
            <a:r>
              <a:rPr lang="en-US" sz="2000" b="1" dirty="0" smtClean="0"/>
              <a:t>The </a:t>
            </a:r>
            <a:r>
              <a:rPr lang="en-US" sz="2000" b="1" dirty="0" err="1" smtClean="0"/>
              <a:t>paleoepidemiological</a:t>
            </a:r>
            <a:r>
              <a:rPr lang="en-US" sz="2000" b="1" dirty="0" smtClean="0"/>
              <a:t> transition after the</a:t>
            </a:r>
          </a:p>
          <a:p>
            <a:r>
              <a:rPr lang="en-US" sz="2000" b="1" dirty="0" smtClean="0"/>
              <a:t>contact included social, cultural, environmental and biological changes for Native Americans</a:t>
            </a:r>
            <a:endParaRPr lang="ar-SA" sz="2000" b="1" dirty="0"/>
          </a:p>
        </p:txBody>
      </p:sp>
      <p:sp>
        <p:nvSpPr>
          <p:cNvPr id="8" name="مربع نص 7"/>
          <p:cNvSpPr txBox="1"/>
          <p:nvPr/>
        </p:nvSpPr>
        <p:spPr>
          <a:xfrm>
            <a:off x="4572000" y="4772561"/>
            <a:ext cx="4572000" cy="1323439"/>
          </a:xfrm>
          <a:prstGeom prst="rect">
            <a:avLst/>
          </a:prstGeom>
          <a:noFill/>
        </p:spPr>
        <p:txBody>
          <a:bodyPr wrap="square" rtlCol="1">
            <a:spAutoFit/>
          </a:bodyPr>
          <a:lstStyle/>
          <a:p>
            <a:r>
              <a:rPr lang="en-US" sz="2000" b="1" dirty="0" err="1" smtClean="0"/>
              <a:t>Paleoparasitological</a:t>
            </a:r>
            <a:r>
              <a:rPr lang="en-US" sz="2000" b="1" dirty="0" smtClean="0"/>
              <a:t> results showed clearly the difference between the number of intestinal </a:t>
            </a:r>
            <a:r>
              <a:rPr lang="en-US" sz="2000" b="1" dirty="0" err="1" smtClean="0"/>
              <a:t>helminthe</a:t>
            </a:r>
            <a:r>
              <a:rPr lang="en-US" sz="2000" b="1" dirty="0" smtClean="0"/>
              <a:t> eggs in coprolites</a:t>
            </a:r>
            <a:endParaRPr lang="ar-SA" sz="20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8229600" cy="1143000"/>
          </a:xfrm>
        </p:spPr>
        <p:txBody>
          <a:bodyPr>
            <a:normAutofit/>
          </a:bodyPr>
          <a:lstStyle/>
          <a:p>
            <a:r>
              <a:rPr lang="en-US" sz="4000" dirty="0" smtClean="0">
                <a:solidFill>
                  <a:srgbClr val="FF0000"/>
                </a:solidFill>
              </a:rPr>
              <a:t>Summary Of Studies On </a:t>
            </a:r>
            <a:r>
              <a:rPr lang="en-US" sz="4000" dirty="0" err="1" smtClean="0">
                <a:solidFill>
                  <a:srgbClr val="FF0000"/>
                </a:solidFill>
              </a:rPr>
              <a:t>P.falciparum</a:t>
            </a:r>
            <a:endParaRPr lang="en-US" sz="4000" dirty="0">
              <a:solidFill>
                <a:srgbClr val="FF0000"/>
              </a:solidFill>
            </a:endParaRPr>
          </a:p>
        </p:txBody>
      </p:sp>
      <p:graphicFrame>
        <p:nvGraphicFramePr>
          <p:cNvPr id="5" name="عنصر نائب للمحتوى 4"/>
          <p:cNvGraphicFramePr>
            <a:graphicFrameLocks noGrp="1"/>
          </p:cNvGraphicFramePr>
          <p:nvPr>
            <p:ph idx="1"/>
          </p:nvPr>
        </p:nvGraphicFramePr>
        <p:xfrm>
          <a:off x="76200" y="2514600"/>
          <a:ext cx="8915409" cy="1722255"/>
        </p:xfrm>
        <a:graphic>
          <a:graphicData uri="http://schemas.openxmlformats.org/drawingml/2006/table">
            <a:tbl>
              <a:tblPr rtl="1" firstRow="1" bandRow="1">
                <a:tableStyleId>{D7AC3CCA-C797-4891-BE02-D94E43425B78}</a:tableStyleId>
              </a:tblPr>
              <a:tblGrid>
                <a:gridCol w="1087829"/>
                <a:gridCol w="2827718"/>
                <a:gridCol w="1656578"/>
                <a:gridCol w="3343284"/>
              </a:tblGrid>
              <a:tr h="304800">
                <a:tc>
                  <a:txBody>
                    <a:bodyPr/>
                    <a:lstStyle/>
                    <a:p>
                      <a:pPr rtl="1"/>
                      <a:r>
                        <a:rPr lang="en-US" sz="2000" dirty="0" smtClean="0"/>
                        <a:t>Results</a:t>
                      </a:r>
                      <a:endParaRPr lang="ar-SA" sz="2000" dirty="0"/>
                    </a:p>
                  </a:txBody>
                  <a:tcPr/>
                </a:tc>
                <a:tc>
                  <a:txBody>
                    <a:bodyPr/>
                    <a:lstStyle/>
                    <a:p>
                      <a:pPr rtl="1"/>
                      <a:r>
                        <a:rPr lang="en-US" sz="2000" dirty="0" smtClean="0"/>
                        <a:t>Method</a:t>
                      </a:r>
                      <a:endParaRPr lang="ar-SA" sz="2000" dirty="0"/>
                    </a:p>
                  </a:txBody>
                  <a:tcPr/>
                </a:tc>
                <a:tc>
                  <a:txBody>
                    <a:bodyPr/>
                    <a:lstStyle/>
                    <a:p>
                      <a:pPr rtl="1"/>
                      <a:r>
                        <a:rPr lang="en-US" sz="2000" dirty="0" smtClean="0"/>
                        <a:t>Period</a:t>
                      </a:r>
                      <a:endParaRPr lang="ar-SA" sz="2000" dirty="0"/>
                    </a:p>
                  </a:txBody>
                  <a:tcPr/>
                </a:tc>
                <a:tc>
                  <a:txBody>
                    <a:bodyPr/>
                    <a:lstStyle/>
                    <a:p>
                      <a:pPr rtl="1"/>
                      <a:r>
                        <a:rPr lang="en-US" sz="2000" dirty="0" smtClean="0"/>
                        <a:t>Origin</a:t>
                      </a:r>
                      <a:endParaRPr lang="ar-SA" sz="2000" dirty="0"/>
                    </a:p>
                  </a:txBody>
                  <a:tcPr/>
                </a:tc>
              </a:tr>
              <a:tr h="442005">
                <a:tc>
                  <a:txBody>
                    <a:bodyPr/>
                    <a:lstStyle/>
                    <a:p>
                      <a:pPr rtl="1"/>
                      <a:r>
                        <a:rPr lang="en-US" dirty="0" smtClean="0"/>
                        <a:t>7/18</a:t>
                      </a:r>
                      <a:endParaRPr lang="ar-SA" dirty="0"/>
                    </a:p>
                  </a:txBody>
                  <a:tcPr/>
                </a:tc>
                <a:tc>
                  <a:txBody>
                    <a:bodyPr/>
                    <a:lstStyle/>
                    <a:p>
                      <a:pPr rtl="1"/>
                      <a:r>
                        <a:rPr lang="en-US" dirty="0" smtClean="0"/>
                        <a:t>Electronic microscope</a:t>
                      </a:r>
                      <a:endParaRPr lang="ar-SA" dirty="0"/>
                    </a:p>
                  </a:txBody>
                  <a:tcPr/>
                </a:tc>
                <a:tc>
                  <a:txBody>
                    <a:bodyPr/>
                    <a:lstStyle/>
                    <a:p>
                      <a:pPr rtl="1"/>
                      <a:r>
                        <a:rPr lang="en-US" dirty="0" smtClean="0"/>
                        <a:t>Hellenistic</a:t>
                      </a:r>
                      <a:endParaRPr lang="ar-SA" dirty="0"/>
                    </a:p>
                  </a:txBody>
                  <a:tcPr/>
                </a:tc>
                <a:tc>
                  <a:txBody>
                    <a:bodyPr/>
                    <a:lstStyle/>
                    <a:p>
                      <a:pPr rtl="1"/>
                      <a:r>
                        <a:rPr lang="en-US" dirty="0" smtClean="0"/>
                        <a:t>Arab</a:t>
                      </a:r>
                      <a:r>
                        <a:rPr lang="en-US" baseline="0" dirty="0" smtClean="0"/>
                        <a:t> </a:t>
                      </a:r>
                      <a:r>
                        <a:rPr lang="en-US" baseline="0" dirty="0" err="1" smtClean="0"/>
                        <a:t>persian</a:t>
                      </a:r>
                      <a:r>
                        <a:rPr lang="en-US" baseline="0" dirty="0" smtClean="0"/>
                        <a:t> gulf</a:t>
                      </a:r>
                      <a:endParaRPr lang="ar-SA" dirty="0"/>
                    </a:p>
                  </a:txBody>
                  <a:tcPr/>
                </a:tc>
              </a:tr>
              <a:tr h="442005">
                <a:tc>
                  <a:txBody>
                    <a:bodyPr/>
                    <a:lstStyle/>
                    <a:p>
                      <a:pPr rtl="1"/>
                      <a:r>
                        <a:rPr lang="en-US" dirty="0" smtClean="0"/>
                        <a:t>34/80</a:t>
                      </a:r>
                      <a:endParaRPr lang="ar-SA" dirty="0"/>
                    </a:p>
                  </a:txBody>
                  <a:tcPr/>
                </a:tc>
                <a:tc>
                  <a:txBody>
                    <a:bodyPr/>
                    <a:lstStyle/>
                    <a:p>
                      <a:pPr rtl="1"/>
                      <a:r>
                        <a:rPr lang="en-US" dirty="0" err="1" smtClean="0"/>
                        <a:t>Immunoenzymatic</a:t>
                      </a:r>
                      <a:r>
                        <a:rPr lang="en-US" dirty="0" smtClean="0"/>
                        <a:t> assay</a:t>
                      </a:r>
                      <a:endParaRPr lang="ar-SA" dirty="0"/>
                    </a:p>
                  </a:txBody>
                  <a:tcPr/>
                </a:tc>
                <a:tc>
                  <a:txBody>
                    <a:bodyPr/>
                    <a:lstStyle/>
                    <a:p>
                      <a:pPr rtl="1"/>
                      <a:r>
                        <a:rPr lang="en-US" dirty="0" smtClean="0"/>
                        <a:t>5200-1450 BP</a:t>
                      </a:r>
                      <a:endParaRPr lang="ar-SA" dirty="0"/>
                    </a:p>
                  </a:txBody>
                  <a:tcPr/>
                </a:tc>
                <a:tc>
                  <a:txBody>
                    <a:bodyPr/>
                    <a:lstStyle/>
                    <a:p>
                      <a:pPr rtl="1"/>
                      <a:r>
                        <a:rPr lang="en-US" dirty="0" smtClean="0"/>
                        <a:t>Egyptian and </a:t>
                      </a:r>
                      <a:r>
                        <a:rPr lang="en-US" dirty="0" err="1" smtClean="0"/>
                        <a:t>nubian</a:t>
                      </a:r>
                      <a:r>
                        <a:rPr lang="en-US" dirty="0" smtClean="0"/>
                        <a:t> mummies</a:t>
                      </a:r>
                      <a:endParaRPr lang="ar-SA" dirty="0"/>
                    </a:p>
                  </a:txBody>
                  <a:tcPr/>
                </a:tc>
              </a:tr>
              <a:tr h="442005">
                <a:tc>
                  <a:txBody>
                    <a:bodyPr/>
                    <a:lstStyle/>
                    <a:p>
                      <a:pPr rtl="1"/>
                      <a:r>
                        <a:rPr lang="en-US" dirty="0" smtClean="0"/>
                        <a:t>4/16</a:t>
                      </a:r>
                      <a:endParaRPr lang="ar-SA" dirty="0"/>
                    </a:p>
                  </a:txBody>
                  <a:tcPr/>
                </a:tc>
                <a:tc>
                  <a:txBody>
                    <a:bodyPr/>
                    <a:lstStyle/>
                    <a:p>
                      <a:pPr rtl="1"/>
                      <a:r>
                        <a:rPr lang="en-US" dirty="0" smtClean="0"/>
                        <a:t>DNA</a:t>
                      </a:r>
                      <a:endParaRPr lang="ar-SA" dirty="0"/>
                    </a:p>
                  </a:txBody>
                  <a:tcPr/>
                </a:tc>
                <a:tc>
                  <a:txBody>
                    <a:bodyPr/>
                    <a:lstStyle/>
                    <a:p>
                      <a:pPr rtl="1"/>
                      <a:r>
                        <a:rPr lang="en-US" dirty="0" smtClean="0"/>
                        <a:t>1550-1324 BC</a:t>
                      </a:r>
                      <a:endParaRPr lang="ar-SA" dirty="0"/>
                    </a:p>
                  </a:txBody>
                  <a:tcPr/>
                </a:tc>
                <a:tc>
                  <a:txBody>
                    <a:bodyPr/>
                    <a:lstStyle/>
                    <a:p>
                      <a:pPr rtl="1"/>
                      <a:r>
                        <a:rPr lang="en-US" dirty="0" err="1" smtClean="0"/>
                        <a:t>Acient</a:t>
                      </a:r>
                      <a:r>
                        <a:rPr lang="en-US" dirty="0" smtClean="0"/>
                        <a:t> </a:t>
                      </a:r>
                      <a:r>
                        <a:rPr lang="en-US" dirty="0" err="1" smtClean="0"/>
                        <a:t>egyptian</a:t>
                      </a:r>
                      <a:r>
                        <a:rPr lang="en-US" dirty="0" smtClean="0"/>
                        <a:t> mummies</a:t>
                      </a:r>
                      <a:endParaRPr lang="ar-SA"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04088"/>
            <a:ext cx="8763000" cy="1143000"/>
          </a:xfrm>
        </p:spPr>
        <p:txBody>
          <a:bodyPr>
            <a:noAutofit/>
          </a:bodyPr>
          <a:lstStyle/>
          <a:p>
            <a:pPr algn="ctr"/>
            <a:r>
              <a:rPr lang="en-US" sz="3200" b="1" dirty="0" smtClean="0">
                <a:solidFill>
                  <a:srgbClr val="FF0000"/>
                </a:solidFill>
              </a:rPr>
              <a:t>Knowledge Gained From Ancient Animal And Plant Parasite </a:t>
            </a:r>
            <a:endParaRPr lang="en-US" sz="3200" b="1"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sz="3200" dirty="0" smtClean="0"/>
              <a:t>Studies of parasite remains and traces from the past have yielded vast catalog of ancient host parasite associations .</a:t>
            </a:r>
          </a:p>
          <a:p>
            <a:r>
              <a:rPr lang="en-US" sz="3200" dirty="0" smtClean="0"/>
              <a:t>Genetic sequence data obtained directly from ancient animal parasites and interferences of past relationships based on genetic sequence of existing parasite groups are also being applied to </a:t>
            </a:r>
            <a:r>
              <a:rPr lang="en-US" sz="3200" dirty="0" err="1" smtClean="0"/>
              <a:t>paleoparasitological</a:t>
            </a:r>
            <a:r>
              <a:rPr lang="en-US" sz="3200" dirty="0" smtClean="0"/>
              <a:t> questions. </a:t>
            </a:r>
            <a:endParaRPr lang="en-U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Autofit/>
          </a:bodyPr>
          <a:lstStyle/>
          <a:p>
            <a:pPr algn="ctr"/>
            <a:r>
              <a:rPr lang="en-US" sz="3600" b="1" dirty="0" smtClean="0">
                <a:solidFill>
                  <a:srgbClr val="FF0000"/>
                </a:solidFill>
              </a:rPr>
              <a:t>Data Obtained By All Of These Methods Are Constantly In Proving </a:t>
            </a:r>
          </a:p>
        </p:txBody>
      </p:sp>
      <p:sp>
        <p:nvSpPr>
          <p:cNvPr id="3" name="Content Placeholder 2"/>
          <p:cNvSpPr>
            <a:spLocks noGrp="1"/>
          </p:cNvSpPr>
          <p:nvPr>
            <p:ph idx="1"/>
          </p:nvPr>
        </p:nvSpPr>
        <p:spPr>
          <a:xfrm>
            <a:off x="457200" y="2529840"/>
            <a:ext cx="8229600" cy="4709160"/>
          </a:xfrm>
        </p:spPr>
        <p:txBody>
          <a:bodyPr>
            <a:normAutofit/>
          </a:bodyPr>
          <a:lstStyle/>
          <a:p>
            <a:r>
              <a:rPr lang="en-US" sz="3200" dirty="0" smtClean="0"/>
              <a:t>1.Understanding of the origin</a:t>
            </a:r>
          </a:p>
          <a:p>
            <a:r>
              <a:rPr lang="en-US" sz="3200" dirty="0" smtClean="0"/>
              <a:t>2.Evoluation of the parasites themselves.</a:t>
            </a:r>
          </a:p>
          <a:p>
            <a:r>
              <a:rPr lang="en-US" sz="3200" dirty="0" smtClean="0"/>
              <a:t>3.Vector.</a:t>
            </a:r>
          </a:p>
          <a:p>
            <a:r>
              <a:rPr lang="en-US" sz="3200" dirty="0" smtClean="0"/>
              <a:t>4.Host parasite.</a:t>
            </a:r>
          </a:p>
          <a:p>
            <a:r>
              <a:rPr lang="en-US" sz="3200" dirty="0" smtClean="0"/>
              <a:t>5.Vector parasite association.</a:t>
            </a:r>
            <a:endParaRPr lang="en-US"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1143000"/>
          </a:xfrm>
        </p:spPr>
        <p:txBody>
          <a:bodyPr>
            <a:noAutofit/>
          </a:bodyPr>
          <a:lstStyle/>
          <a:p>
            <a:pPr algn="ctr"/>
            <a:r>
              <a:rPr lang="en-US" sz="4000" b="1" dirty="0" err="1" smtClean="0">
                <a:solidFill>
                  <a:srgbClr val="FF0000"/>
                </a:solidFill>
              </a:rPr>
              <a:t>Protozoal</a:t>
            </a:r>
            <a:r>
              <a:rPr lang="en-US" sz="4000" b="1" dirty="0" smtClean="0">
                <a:solidFill>
                  <a:srgbClr val="FF0000"/>
                </a:solidFill>
              </a:rPr>
              <a:t> Infection In Ancient </a:t>
            </a:r>
            <a:r>
              <a:rPr lang="en-US" sz="4000" b="1" dirty="0" err="1" smtClean="0">
                <a:solidFill>
                  <a:srgbClr val="FF0000"/>
                </a:solidFill>
              </a:rPr>
              <a:t>Materiales</a:t>
            </a:r>
            <a:endParaRPr lang="en-US" sz="4000" b="1" dirty="0">
              <a:solidFill>
                <a:srgbClr val="FF0000"/>
              </a:solidFill>
            </a:endParaRPr>
          </a:p>
        </p:txBody>
      </p:sp>
      <p:sp>
        <p:nvSpPr>
          <p:cNvPr id="3" name="Content Placeholder 2"/>
          <p:cNvSpPr>
            <a:spLocks noGrp="1"/>
          </p:cNvSpPr>
          <p:nvPr>
            <p:ph idx="1"/>
          </p:nvPr>
        </p:nvSpPr>
        <p:spPr>
          <a:xfrm>
            <a:off x="457200" y="1920240"/>
            <a:ext cx="8229600" cy="4709160"/>
          </a:xfrm>
        </p:spPr>
        <p:txBody>
          <a:bodyPr>
            <a:normAutofit/>
          </a:bodyPr>
          <a:lstStyle/>
          <a:p>
            <a:r>
              <a:rPr lang="en-US" sz="3200" dirty="0" smtClean="0"/>
              <a:t>Helminthes are the most common parasite in archaeological material. Eggs and larvae can be well preserved by desiccation or at times even by mineralization even before the use of rehydration technique parasite egg were found in archaeological material.</a:t>
            </a:r>
            <a:endParaRPr 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1000" y="1325880"/>
            <a:ext cx="8534400" cy="4389120"/>
          </a:xfrm>
        </p:spPr>
        <p:txBody>
          <a:bodyPr>
            <a:normAutofit/>
          </a:bodyPr>
          <a:lstStyle/>
          <a:p>
            <a:r>
              <a:rPr lang="en-US" sz="3200" dirty="0" smtClean="0"/>
              <a:t>Protozoan infection are not easily to identify in archeological remains. </a:t>
            </a:r>
            <a:r>
              <a:rPr lang="en-US" sz="3200" dirty="0" err="1" smtClean="0"/>
              <a:t>Entamoeba</a:t>
            </a:r>
            <a:r>
              <a:rPr lang="en-US" sz="3200" dirty="0" smtClean="0"/>
              <a:t> coli </a:t>
            </a:r>
            <a:r>
              <a:rPr lang="en-US" sz="3200" dirty="0" err="1" smtClean="0"/>
              <a:t>cyste</a:t>
            </a:r>
            <a:r>
              <a:rPr lang="en-US" sz="3200" dirty="0" smtClean="0"/>
              <a:t> were recorded in the intestinal contents of </a:t>
            </a:r>
            <a:r>
              <a:rPr lang="en-US" sz="3200" dirty="0" err="1" smtClean="0"/>
              <a:t>peruvian</a:t>
            </a:r>
            <a:r>
              <a:rPr lang="en-US" sz="3200" dirty="0" smtClean="0"/>
              <a:t>  mummy and protozoan cyst were detected in human coprolites dated 1800BP(</a:t>
            </a:r>
            <a:r>
              <a:rPr lang="en-US" sz="3200" dirty="0" err="1" smtClean="0"/>
              <a:t>befor</a:t>
            </a:r>
            <a:r>
              <a:rPr lang="en-US" sz="3200" dirty="0" smtClean="0"/>
              <a:t> present).</a:t>
            </a:r>
            <a:r>
              <a:rPr lang="en-US" sz="3200" dirty="0" err="1" smtClean="0"/>
              <a:t>eimeria</a:t>
            </a:r>
            <a:r>
              <a:rPr lang="en-US" sz="3200" dirty="0" smtClean="0"/>
              <a:t> </a:t>
            </a:r>
            <a:r>
              <a:rPr lang="en-US" sz="3200" dirty="0" err="1" smtClean="0"/>
              <a:t>cyste</a:t>
            </a:r>
            <a:r>
              <a:rPr lang="en-US" sz="3200" dirty="0" smtClean="0"/>
              <a:t> were found in deer coprolites dated 9000 BP from brazil.  </a:t>
            </a:r>
            <a:endParaRPr 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386840"/>
            <a:ext cx="8229600" cy="4709160"/>
          </a:xfrm>
        </p:spPr>
        <p:txBody>
          <a:bodyPr>
            <a:normAutofit/>
          </a:bodyPr>
          <a:lstStyle/>
          <a:p>
            <a:r>
              <a:rPr lang="en-US" sz="2800" dirty="0" smtClean="0"/>
              <a:t>Tissue protozoan infection  wear even more difficult to diagnosis .small ceramic statuses found in per Columbian burial sites suggested </a:t>
            </a:r>
            <a:r>
              <a:rPr lang="en-US" sz="2800" dirty="0" err="1" smtClean="0"/>
              <a:t>cutaneous</a:t>
            </a:r>
            <a:r>
              <a:rPr lang="en-US" sz="2800" dirty="0" smtClean="0"/>
              <a:t> leishmaniasis lesions. And histological examination of mummified bodies showed lesion identified as </a:t>
            </a:r>
            <a:r>
              <a:rPr lang="en-US" sz="2800" b="1" i="1" u="sng" dirty="0" err="1" smtClean="0">
                <a:solidFill>
                  <a:srgbClr val="FF0000"/>
                </a:solidFill>
              </a:rPr>
              <a:t>chagas</a:t>
            </a:r>
            <a:r>
              <a:rPr lang="en-US" sz="2800" b="1" i="1" u="sng" dirty="0" smtClean="0">
                <a:solidFill>
                  <a:srgbClr val="FF0000"/>
                </a:solidFill>
              </a:rPr>
              <a:t> disease. </a:t>
            </a:r>
            <a:r>
              <a:rPr lang="en-US" sz="2800" b="1" i="1" u="sng" dirty="0" err="1" smtClean="0">
                <a:solidFill>
                  <a:srgbClr val="FF0000"/>
                </a:solidFill>
              </a:rPr>
              <a:t>Trypanosoma</a:t>
            </a:r>
            <a:r>
              <a:rPr lang="en-US" sz="2800" b="1" i="1" u="sng" dirty="0" smtClean="0">
                <a:solidFill>
                  <a:srgbClr val="FF0000"/>
                </a:solidFill>
              </a:rPr>
              <a:t> </a:t>
            </a:r>
            <a:r>
              <a:rPr lang="en-US" sz="2800" b="1" i="1" u="sng" dirty="0" err="1" smtClean="0">
                <a:solidFill>
                  <a:srgbClr val="FF0000"/>
                </a:solidFill>
              </a:rPr>
              <a:t>cruzi</a:t>
            </a:r>
            <a:r>
              <a:rPr lang="en-US" sz="2800" dirty="0" smtClean="0"/>
              <a:t> was found using electron microscopy. </a:t>
            </a:r>
          </a:p>
          <a:p>
            <a:r>
              <a:rPr lang="en-US" sz="2800" dirty="0" smtClean="0"/>
              <a:t>And diagnosis was conferred by histochemical technique in </a:t>
            </a:r>
            <a:r>
              <a:rPr lang="en-US" sz="2800" dirty="0" err="1" smtClean="0"/>
              <a:t>peruvian</a:t>
            </a:r>
            <a:r>
              <a:rPr lang="en-US" sz="2800" dirty="0" smtClean="0"/>
              <a:t> mummy </a:t>
            </a: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04088"/>
            <a:ext cx="8915400" cy="1143000"/>
          </a:xfrm>
        </p:spPr>
        <p:txBody>
          <a:bodyPr>
            <a:noAutofit/>
          </a:bodyPr>
          <a:lstStyle/>
          <a:p>
            <a:pPr algn="ctr"/>
            <a:r>
              <a:rPr lang="en-US" sz="3600" b="1" dirty="0" smtClean="0">
                <a:solidFill>
                  <a:srgbClr val="FF0000"/>
                </a:solidFill>
              </a:rPr>
              <a:t>Summary Of Studies On </a:t>
            </a:r>
            <a:r>
              <a:rPr lang="en-US" sz="3600" b="1" dirty="0" err="1" smtClean="0">
                <a:solidFill>
                  <a:srgbClr val="FF0000"/>
                </a:solidFill>
              </a:rPr>
              <a:t>Leishmania</a:t>
            </a:r>
            <a:r>
              <a:rPr lang="en-US" sz="3600" b="1" dirty="0" smtClean="0">
                <a:solidFill>
                  <a:srgbClr val="FF0000"/>
                </a:solidFill>
              </a:rPr>
              <a:t> </a:t>
            </a:r>
            <a:r>
              <a:rPr lang="en-US" sz="3600" b="1" dirty="0" err="1" smtClean="0">
                <a:solidFill>
                  <a:srgbClr val="FF0000"/>
                </a:solidFill>
              </a:rPr>
              <a:t>spp</a:t>
            </a:r>
            <a:r>
              <a:rPr lang="en-US" sz="3600" b="1" dirty="0" smtClean="0">
                <a:solidFill>
                  <a:srgbClr val="FF0000"/>
                </a:solidFill>
              </a:rPr>
              <a:t>  In Ancient Human Remains</a:t>
            </a:r>
            <a:endParaRPr lang="en-US" sz="3600" b="1" dirty="0">
              <a:solidFill>
                <a:srgbClr val="FF0000"/>
              </a:solidFill>
            </a:endParaRPr>
          </a:p>
        </p:txBody>
      </p:sp>
      <p:graphicFrame>
        <p:nvGraphicFramePr>
          <p:cNvPr id="7" name="عنصر نائب للمحتوى 6"/>
          <p:cNvGraphicFramePr>
            <a:graphicFrameLocks noGrp="1"/>
          </p:cNvGraphicFramePr>
          <p:nvPr>
            <p:ph idx="1"/>
          </p:nvPr>
        </p:nvGraphicFramePr>
        <p:xfrm>
          <a:off x="152400" y="2153920"/>
          <a:ext cx="8839200" cy="2021840"/>
        </p:xfrm>
        <a:graphic>
          <a:graphicData uri="http://schemas.openxmlformats.org/drawingml/2006/table">
            <a:tbl>
              <a:tblPr rtl="1" firstRow="1" bandRow="1">
                <a:tableStyleId>{D7AC3CCA-C797-4891-BE02-D94E43425B78}</a:tableStyleId>
              </a:tblPr>
              <a:tblGrid>
                <a:gridCol w="1119352"/>
                <a:gridCol w="2028496"/>
                <a:gridCol w="1584434"/>
                <a:gridCol w="2154622"/>
                <a:gridCol w="1952296"/>
              </a:tblGrid>
              <a:tr h="370840">
                <a:tc>
                  <a:txBody>
                    <a:bodyPr/>
                    <a:lstStyle/>
                    <a:p>
                      <a:pPr rtl="1"/>
                      <a:r>
                        <a:rPr lang="en-US" dirty="0" smtClean="0"/>
                        <a:t>Results</a:t>
                      </a:r>
                      <a:endParaRPr lang="ar-SA" dirty="0"/>
                    </a:p>
                  </a:txBody>
                  <a:tcPr/>
                </a:tc>
                <a:tc>
                  <a:txBody>
                    <a:bodyPr/>
                    <a:lstStyle/>
                    <a:p>
                      <a:pPr rtl="1"/>
                      <a:r>
                        <a:rPr lang="en-US" dirty="0" smtClean="0"/>
                        <a:t>Method</a:t>
                      </a:r>
                      <a:endParaRPr lang="ar-SA" dirty="0"/>
                    </a:p>
                  </a:txBody>
                  <a:tcPr/>
                </a:tc>
                <a:tc>
                  <a:txBody>
                    <a:bodyPr/>
                    <a:lstStyle/>
                    <a:p>
                      <a:pPr algn="ctr" rtl="1"/>
                      <a:r>
                        <a:rPr lang="en-US" dirty="0" smtClean="0"/>
                        <a:t>Period</a:t>
                      </a:r>
                      <a:endParaRPr lang="ar-SA" dirty="0"/>
                    </a:p>
                  </a:txBody>
                  <a:tcPr/>
                </a:tc>
                <a:tc>
                  <a:txBody>
                    <a:bodyPr/>
                    <a:lstStyle/>
                    <a:p>
                      <a:pPr algn="ctr" rtl="1"/>
                      <a:r>
                        <a:rPr lang="en-US" dirty="0" smtClean="0"/>
                        <a:t>Origin</a:t>
                      </a:r>
                      <a:endParaRPr lang="ar-SA" dirty="0"/>
                    </a:p>
                  </a:txBody>
                  <a:tcPr/>
                </a:tc>
                <a:tc>
                  <a:txBody>
                    <a:bodyPr/>
                    <a:lstStyle/>
                    <a:p>
                      <a:pPr algn="ctr" rtl="1"/>
                      <a:r>
                        <a:rPr lang="en-US" dirty="0" smtClean="0"/>
                        <a:t>Protozoan</a:t>
                      </a:r>
                      <a:endParaRPr lang="ar-SA" dirty="0"/>
                    </a:p>
                  </a:txBody>
                  <a:tcPr/>
                </a:tc>
              </a:tr>
              <a:tr h="370840">
                <a:tc>
                  <a:txBody>
                    <a:bodyPr/>
                    <a:lstStyle/>
                    <a:p>
                      <a:pPr algn="ctr" rtl="1"/>
                      <a:r>
                        <a:rPr lang="en-US" dirty="0" smtClean="0"/>
                        <a:t>5/241</a:t>
                      </a:r>
                      <a:endParaRPr lang="ar-SA" dirty="0"/>
                    </a:p>
                  </a:txBody>
                  <a:tcPr/>
                </a:tc>
                <a:tc>
                  <a:txBody>
                    <a:bodyPr/>
                    <a:lstStyle/>
                    <a:p>
                      <a:pPr algn="ctr" rtl="1"/>
                      <a:r>
                        <a:rPr lang="en-US" dirty="0" err="1" smtClean="0"/>
                        <a:t>immunohistology</a:t>
                      </a:r>
                      <a:endParaRPr lang="ar-SA" dirty="0"/>
                    </a:p>
                  </a:txBody>
                  <a:tcPr/>
                </a:tc>
                <a:tc>
                  <a:txBody>
                    <a:bodyPr/>
                    <a:lstStyle/>
                    <a:p>
                      <a:pPr algn="ctr" rtl="1"/>
                      <a:r>
                        <a:rPr lang="en-US" dirty="0" smtClean="0"/>
                        <a:t>800 BC</a:t>
                      </a:r>
                      <a:endParaRPr lang="ar-SA" dirty="0"/>
                    </a:p>
                  </a:txBody>
                  <a:tcPr/>
                </a:tc>
                <a:tc>
                  <a:txBody>
                    <a:bodyPr/>
                    <a:lstStyle/>
                    <a:p>
                      <a:pPr algn="ctr" rtl="1"/>
                      <a:r>
                        <a:rPr lang="en-US" dirty="0" err="1" smtClean="0"/>
                        <a:t>peru</a:t>
                      </a:r>
                      <a:endParaRPr lang="ar-SA" dirty="0"/>
                    </a:p>
                  </a:txBody>
                  <a:tcPr/>
                </a:tc>
                <a:tc>
                  <a:txBody>
                    <a:bodyPr/>
                    <a:lstStyle/>
                    <a:p>
                      <a:pPr rtl="1"/>
                      <a:r>
                        <a:rPr lang="en-US" sz="1800" b="1" dirty="0" err="1" smtClean="0">
                          <a:solidFill>
                            <a:schemeClr val="tx1"/>
                          </a:solidFill>
                        </a:rPr>
                        <a:t>Leishmania</a:t>
                      </a:r>
                      <a:r>
                        <a:rPr lang="en-US" sz="1800" b="1" dirty="0" smtClean="0">
                          <a:solidFill>
                            <a:schemeClr val="tx1"/>
                          </a:solidFill>
                        </a:rPr>
                        <a:t> </a:t>
                      </a:r>
                      <a:r>
                        <a:rPr lang="en-US" sz="1800" b="1" dirty="0" err="1" smtClean="0">
                          <a:solidFill>
                            <a:schemeClr val="tx1"/>
                          </a:solidFill>
                        </a:rPr>
                        <a:t>spp</a:t>
                      </a:r>
                      <a:endParaRPr lang="ar-SA" dirty="0">
                        <a:solidFill>
                          <a:schemeClr val="tx1"/>
                        </a:solidFill>
                      </a:endParaRPr>
                    </a:p>
                  </a:txBody>
                  <a:tcPr/>
                </a:tc>
              </a:tr>
              <a:tr h="370840">
                <a:tc>
                  <a:txBody>
                    <a:bodyPr/>
                    <a:lstStyle/>
                    <a:p>
                      <a:pPr algn="ctr" rtl="1"/>
                      <a:r>
                        <a:rPr lang="en-US" dirty="0" smtClean="0"/>
                        <a:t>4/91</a:t>
                      </a:r>
                      <a:endParaRPr lang="ar-SA" dirty="0"/>
                    </a:p>
                  </a:txBody>
                  <a:tcPr/>
                </a:tc>
                <a:tc>
                  <a:txBody>
                    <a:bodyPr/>
                    <a:lstStyle/>
                    <a:p>
                      <a:pPr algn="ctr" rtl="1"/>
                      <a:r>
                        <a:rPr lang="en-US" dirty="0" smtClean="0"/>
                        <a:t>DNA</a:t>
                      </a:r>
                      <a:endParaRPr lang="ar-SA" dirty="0"/>
                    </a:p>
                  </a:txBody>
                  <a:tcPr/>
                </a:tc>
                <a:tc>
                  <a:txBody>
                    <a:bodyPr/>
                    <a:lstStyle/>
                    <a:p>
                      <a:pPr algn="ctr" rtl="1"/>
                      <a:r>
                        <a:rPr lang="en-US" dirty="0" smtClean="0"/>
                        <a:t>3500-500 AD</a:t>
                      </a:r>
                      <a:endParaRPr lang="ar-SA" dirty="0"/>
                    </a:p>
                  </a:txBody>
                  <a:tcPr/>
                </a:tc>
                <a:tc>
                  <a:txBody>
                    <a:bodyPr/>
                    <a:lstStyle/>
                    <a:p>
                      <a:pPr algn="ctr" rtl="1"/>
                      <a:r>
                        <a:rPr lang="en-US" dirty="0" smtClean="0"/>
                        <a:t>Egyptian mummies</a:t>
                      </a:r>
                      <a:endParaRPr lang="ar-SA" dirty="0"/>
                    </a:p>
                  </a:txBody>
                  <a:tcPr/>
                </a:tc>
                <a:tc>
                  <a:txBody>
                    <a:bodyPr/>
                    <a:lstStyle/>
                    <a:p>
                      <a:pPr rtl="1"/>
                      <a:r>
                        <a:rPr lang="en-US" sz="1800" b="1" dirty="0" err="1" smtClean="0">
                          <a:solidFill>
                            <a:schemeClr val="tx1"/>
                          </a:solidFill>
                        </a:rPr>
                        <a:t>Leishmania</a:t>
                      </a:r>
                      <a:r>
                        <a:rPr lang="en-US" sz="1800" b="1" dirty="0" smtClean="0">
                          <a:solidFill>
                            <a:schemeClr val="tx1"/>
                          </a:solidFill>
                        </a:rPr>
                        <a:t> </a:t>
                      </a:r>
                      <a:r>
                        <a:rPr lang="en-US" sz="1800" b="1" dirty="0" err="1" smtClean="0">
                          <a:solidFill>
                            <a:schemeClr val="tx1"/>
                          </a:solidFill>
                        </a:rPr>
                        <a:t>donovani</a:t>
                      </a:r>
                      <a:endParaRPr lang="ar-SA" dirty="0">
                        <a:solidFill>
                          <a:schemeClr val="tx1"/>
                        </a:solidFill>
                      </a:endParaRPr>
                    </a:p>
                  </a:txBody>
                  <a:tcPr/>
                </a:tc>
              </a:tr>
              <a:tr h="370840">
                <a:tc>
                  <a:txBody>
                    <a:bodyPr/>
                    <a:lstStyle/>
                    <a:p>
                      <a:pPr algn="ctr" rtl="1"/>
                      <a:r>
                        <a:rPr lang="en-US" dirty="0" smtClean="0"/>
                        <a:t>1/1</a:t>
                      </a:r>
                      <a:endParaRPr lang="ar-SA" dirty="0"/>
                    </a:p>
                  </a:txBody>
                  <a:tcPr/>
                </a:tc>
                <a:tc>
                  <a:txBody>
                    <a:bodyPr/>
                    <a:lstStyle/>
                    <a:p>
                      <a:pPr algn="ctr" rtl="1"/>
                      <a:r>
                        <a:rPr lang="en-US" dirty="0" smtClean="0"/>
                        <a:t>DNA</a:t>
                      </a:r>
                      <a:endParaRPr lang="ar-SA" dirty="0"/>
                    </a:p>
                  </a:txBody>
                  <a:tcPr/>
                </a:tc>
                <a:tc>
                  <a:txBody>
                    <a:bodyPr/>
                    <a:lstStyle/>
                    <a:p>
                      <a:pPr algn="ctr" rtl="1"/>
                      <a:r>
                        <a:rPr lang="en-US" dirty="0" smtClean="0"/>
                        <a:t>1522-1562 AD</a:t>
                      </a:r>
                      <a:endParaRPr lang="ar-SA" dirty="0"/>
                    </a:p>
                  </a:txBody>
                  <a:tcPr/>
                </a:tc>
                <a:tc>
                  <a:txBody>
                    <a:bodyPr/>
                    <a:lstStyle/>
                    <a:p>
                      <a:pPr algn="ctr" rtl="1"/>
                      <a:r>
                        <a:rPr lang="en-US" dirty="0" err="1" smtClean="0"/>
                        <a:t>italy</a:t>
                      </a:r>
                      <a:endParaRPr lang="ar-SA" dirty="0"/>
                    </a:p>
                  </a:txBody>
                  <a:tcPr/>
                </a:tc>
                <a:tc>
                  <a:txBody>
                    <a:bodyPr/>
                    <a:lstStyle/>
                    <a:p>
                      <a:pPr rtl="1"/>
                      <a:r>
                        <a:rPr lang="en-US" sz="1800" b="1" dirty="0" err="1" smtClean="0">
                          <a:solidFill>
                            <a:schemeClr val="tx1"/>
                          </a:solidFill>
                        </a:rPr>
                        <a:t>Leishmania</a:t>
                      </a:r>
                      <a:r>
                        <a:rPr lang="en-US" sz="1800" b="1" dirty="0" smtClean="0">
                          <a:solidFill>
                            <a:schemeClr val="tx1"/>
                          </a:solidFill>
                        </a:rPr>
                        <a:t> </a:t>
                      </a:r>
                      <a:r>
                        <a:rPr lang="en-US" sz="1800" b="1" dirty="0" err="1" smtClean="0">
                          <a:solidFill>
                            <a:schemeClr val="tx1"/>
                          </a:solidFill>
                        </a:rPr>
                        <a:t>infantum</a:t>
                      </a:r>
                      <a:endParaRPr lang="ar-SA" dirty="0">
                        <a:solidFill>
                          <a:schemeClr val="tx1"/>
                        </a:solidFill>
                      </a:endParaRPr>
                    </a:p>
                  </a:txBody>
                  <a:tcPr/>
                </a:tc>
              </a:tr>
            </a:tbl>
          </a:graphicData>
        </a:graphic>
      </p:graphicFrame>
      <p:sp>
        <p:nvSpPr>
          <p:cNvPr id="8" name="مربع نص 7"/>
          <p:cNvSpPr txBox="1"/>
          <p:nvPr/>
        </p:nvSpPr>
        <p:spPr>
          <a:xfrm>
            <a:off x="533400" y="4648200"/>
            <a:ext cx="3414524" cy="1815882"/>
          </a:xfrm>
          <a:prstGeom prst="rect">
            <a:avLst/>
          </a:prstGeom>
          <a:noFill/>
        </p:spPr>
        <p:txBody>
          <a:bodyPr wrap="none" rtlCol="1">
            <a:spAutoFit/>
          </a:bodyPr>
          <a:lstStyle/>
          <a:p>
            <a:r>
              <a:rPr lang="en-US" sz="2800" b="1" dirty="0" smtClean="0">
                <a:solidFill>
                  <a:srgbClr val="FF0000"/>
                </a:solidFill>
              </a:rPr>
              <a:t>Others </a:t>
            </a:r>
            <a:r>
              <a:rPr lang="en-US" sz="2800" b="1" dirty="0" err="1" smtClean="0">
                <a:solidFill>
                  <a:srgbClr val="FF0000"/>
                </a:solidFill>
              </a:rPr>
              <a:t>parsite</a:t>
            </a:r>
            <a:r>
              <a:rPr lang="en-US" sz="2800" b="1" dirty="0" smtClean="0">
                <a:solidFill>
                  <a:srgbClr val="FF0000"/>
                </a:solidFill>
              </a:rPr>
              <a:t> : </a:t>
            </a:r>
          </a:p>
          <a:p>
            <a:r>
              <a:rPr lang="en-US" sz="2800" b="1" dirty="0" err="1" smtClean="0"/>
              <a:t>Giardia</a:t>
            </a:r>
            <a:r>
              <a:rPr lang="en-US" sz="2800" b="1" dirty="0" smtClean="0"/>
              <a:t> </a:t>
            </a:r>
            <a:r>
              <a:rPr lang="en-US" sz="2800" b="1" dirty="0" err="1" smtClean="0"/>
              <a:t>duodenalis</a:t>
            </a:r>
            <a:endParaRPr lang="en-US" sz="2800" b="1" dirty="0" smtClean="0"/>
          </a:p>
          <a:p>
            <a:r>
              <a:rPr lang="en-US" sz="2800" b="1" dirty="0" err="1" smtClean="0"/>
              <a:t>Entamoeba</a:t>
            </a:r>
            <a:r>
              <a:rPr lang="en-US" sz="2800" b="1" dirty="0" smtClean="0"/>
              <a:t> </a:t>
            </a:r>
            <a:r>
              <a:rPr lang="en-US" sz="2800" b="1" dirty="0" err="1" smtClean="0"/>
              <a:t>spp</a:t>
            </a:r>
            <a:endParaRPr lang="en-US" sz="2800" b="1" dirty="0" smtClean="0"/>
          </a:p>
          <a:p>
            <a:r>
              <a:rPr lang="en-US" sz="2800" b="1" dirty="0" err="1" smtClean="0"/>
              <a:t>i.beli</a:t>
            </a:r>
            <a:endParaRPr lang="ar-SA" sz="28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457200"/>
            <a:ext cx="8915400" cy="1143000"/>
          </a:xfrm>
        </p:spPr>
        <p:txBody>
          <a:bodyPr>
            <a:noAutofit/>
          </a:bodyPr>
          <a:lstStyle/>
          <a:p>
            <a:pPr algn="ctr"/>
            <a:r>
              <a:rPr lang="en-US" sz="4000" b="1" dirty="0" smtClean="0">
                <a:solidFill>
                  <a:srgbClr val="FF0000"/>
                </a:solidFill>
              </a:rPr>
              <a:t>Molecular Biology Ancient Parasite (DNA)</a:t>
            </a:r>
            <a:endParaRPr lang="en-US" sz="4000" b="1" dirty="0">
              <a:solidFill>
                <a:srgbClr val="FF0000"/>
              </a:solidFill>
            </a:endParaRPr>
          </a:p>
        </p:txBody>
      </p:sp>
      <p:sp>
        <p:nvSpPr>
          <p:cNvPr id="3" name="Content Placeholder 2"/>
          <p:cNvSpPr>
            <a:spLocks noGrp="1"/>
          </p:cNvSpPr>
          <p:nvPr>
            <p:ph idx="1"/>
          </p:nvPr>
        </p:nvSpPr>
        <p:spPr/>
        <p:txBody>
          <a:bodyPr/>
          <a:lstStyle/>
          <a:p>
            <a:r>
              <a:rPr lang="en-US" dirty="0" smtClean="0"/>
              <a:t>Diagnosis</a:t>
            </a:r>
          </a:p>
          <a:p>
            <a:r>
              <a:rPr lang="en-US" dirty="0" smtClean="0"/>
              <a:t>Prevention </a:t>
            </a:r>
          </a:p>
          <a:p>
            <a:r>
              <a:rPr lang="en-US" dirty="0" smtClean="0"/>
              <a:t>Treatment</a:t>
            </a:r>
          </a:p>
          <a:p>
            <a:r>
              <a:rPr lang="en-US" dirty="0" smtClean="0"/>
              <a:t>The probe based on nucleic acid for the detection of molecule of DNA to detect specific sequences of parasite DNA or RNA.</a:t>
            </a:r>
          </a:p>
          <a:p>
            <a:endParaRPr lang="en-US" dirty="0" smtClean="0"/>
          </a:p>
          <a:p>
            <a:r>
              <a:rPr lang="en-US" dirty="0" smtClean="0"/>
              <a:t>Hyperdization: the first technique used to recover DNA from archaeological material.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990600"/>
            <a:ext cx="8229600" cy="5334000"/>
          </a:xfrm>
        </p:spPr>
        <p:txBody>
          <a:bodyPr>
            <a:normAutofit/>
          </a:bodyPr>
          <a:lstStyle/>
          <a:p>
            <a:r>
              <a:rPr lang="en-US" sz="3600" dirty="0" err="1" smtClean="0"/>
              <a:t>Paleoparasitology</a:t>
            </a:r>
            <a:r>
              <a:rPr lang="en-US" sz="3600" dirty="0" smtClean="0"/>
              <a:t> is the study of parasite their  interaction with host and vectors, from the past.</a:t>
            </a:r>
          </a:p>
          <a:p>
            <a:r>
              <a:rPr lang="en-US" sz="3600" dirty="0" err="1" smtClean="0"/>
              <a:t>Paleoparasitology</a:t>
            </a:r>
            <a:r>
              <a:rPr lang="en-US" sz="3600" dirty="0" smtClean="0"/>
              <a:t> can also be defined as the study of parasite in  archaeological material.</a:t>
            </a:r>
          </a:p>
          <a:p>
            <a:r>
              <a:rPr lang="en-US" sz="3600" dirty="0" err="1" smtClean="0"/>
              <a:t>Paleoparasitology</a:t>
            </a:r>
            <a:r>
              <a:rPr lang="en-US" sz="3600" dirty="0" smtClean="0"/>
              <a:t> is a subfield of paleontology –the study of living organism from the past.</a:t>
            </a:r>
            <a:endParaRPr lang="en-US" sz="3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en-US"/>
          </a:p>
        </p:txBody>
      </p:sp>
      <p:pic>
        <p:nvPicPr>
          <p:cNvPr id="23556" name="Picture 5" descr="brightlife.jpg"/>
          <p:cNvPicPr>
            <a:picLocks noGrp="1" noChangeAspect="1"/>
          </p:cNvPicPr>
          <p:nvPr>
            <p:ph idx="1"/>
          </p:nvPr>
        </p:nvPicPr>
        <p:blipFill>
          <a:blip r:embed="rId3"/>
          <a:srcRect/>
          <a:stretch>
            <a:fillRect/>
          </a:stretch>
        </p:blipFill>
        <p:spPr>
          <a:xfrm>
            <a:off x="0" y="-1"/>
            <a:ext cx="9144000" cy="6858001"/>
          </a:xfrm>
          <a:noFill/>
          <a:ln/>
        </p:spPr>
      </p:pic>
      <p:sp>
        <p:nvSpPr>
          <p:cNvPr id="7" name="Rectangle 6"/>
          <p:cNvSpPr/>
          <p:nvPr/>
        </p:nvSpPr>
        <p:spPr>
          <a:xfrm>
            <a:off x="76200" y="5105400"/>
            <a:ext cx="7368569" cy="1015663"/>
          </a:xfrm>
          <a:prstGeom prst="rect">
            <a:avLst/>
          </a:prstGeom>
        </p:spPr>
        <p:txBody>
          <a:bodyPr wrap="square">
            <a:spAutoFit/>
          </a:bodyPr>
          <a:lstStyle/>
          <a:p>
            <a:pPr fontAlgn="auto">
              <a:spcBef>
                <a:spcPts val="0"/>
              </a:spcBef>
              <a:spcAft>
                <a:spcPts val="0"/>
              </a:spcAft>
              <a:defRPr/>
            </a:pPr>
            <a:r>
              <a:rPr lang="en-US" sz="6000" b="1" spc="50" dirty="0">
                <a:ln w="11430"/>
                <a:solidFill>
                  <a:srgbClr val="FFFF00"/>
                </a:solidFill>
                <a:effectLst>
                  <a:outerShdw blurRad="76200" dist="50800" dir="5400000" algn="tl" rotWithShape="0">
                    <a:srgbClr val="000000">
                      <a:alpha val="65000"/>
                    </a:srgbClr>
                  </a:outerShdw>
                </a:effectLst>
                <a:latin typeface="Edwardian Script ITC" pitchFamily="66" charset="0"/>
              </a:rPr>
              <a:t>Thank you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828800"/>
            <a:ext cx="3810000" cy="3124200"/>
          </a:xfrm>
        </p:spPr>
        <p:txBody>
          <a:bodyPr>
            <a:normAutofit/>
          </a:bodyPr>
          <a:lstStyle/>
          <a:p>
            <a:r>
              <a:rPr lang="en-US" sz="2800" b="1" dirty="0" err="1" smtClean="0">
                <a:solidFill>
                  <a:schemeClr val="tx1"/>
                </a:solidFill>
              </a:rPr>
              <a:t>Luiz</a:t>
            </a:r>
            <a:r>
              <a:rPr lang="en-US" sz="2800" b="1" dirty="0" smtClean="0">
                <a:solidFill>
                  <a:schemeClr val="tx1"/>
                </a:solidFill>
              </a:rPr>
              <a:t> Fernando </a:t>
            </a:r>
            <a:r>
              <a:rPr lang="en-US" sz="2800" b="1" dirty="0" err="1" smtClean="0">
                <a:solidFill>
                  <a:schemeClr val="tx1"/>
                </a:solidFill>
              </a:rPr>
              <a:t>Ferrira</a:t>
            </a:r>
            <a:r>
              <a:rPr lang="en-US" sz="2800" b="1" dirty="0" smtClean="0">
                <a:solidFill>
                  <a:schemeClr val="tx1"/>
                </a:solidFill>
              </a:rPr>
              <a:t>. Named The Search For Parasite In Ancient Material As </a:t>
            </a:r>
            <a:r>
              <a:rPr lang="en-US" sz="2800" b="1" dirty="0" err="1" smtClean="0">
                <a:solidFill>
                  <a:schemeClr val="tx1"/>
                </a:solidFill>
              </a:rPr>
              <a:t>Paleoparasitology</a:t>
            </a:r>
            <a:r>
              <a:rPr lang="en-US" sz="4400" dirty="0" smtClean="0"/>
              <a:t/>
            </a:r>
            <a:br>
              <a:rPr lang="en-US" sz="4400" dirty="0" smtClean="0"/>
            </a:b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4267200" y="0"/>
            <a:ext cx="48768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3962400" cy="3581400"/>
          </a:xfrm>
        </p:spPr>
        <p:txBody>
          <a:bodyPr>
            <a:normAutofit/>
          </a:bodyPr>
          <a:lstStyle/>
          <a:p>
            <a:r>
              <a:rPr lang="en-US" sz="2800" b="1" dirty="0" err="1" smtClean="0">
                <a:solidFill>
                  <a:schemeClr val="tx1"/>
                </a:solidFill>
              </a:rPr>
              <a:t>Bouchet</a:t>
            </a:r>
            <a:r>
              <a:rPr lang="en-US" sz="2800" b="1" dirty="0" smtClean="0">
                <a:solidFill>
                  <a:schemeClr val="tx1"/>
                </a:solidFill>
              </a:rPr>
              <a:t> 1995.Recovery Of </a:t>
            </a:r>
            <a:r>
              <a:rPr lang="en-US" sz="2800" b="1" dirty="0" err="1" smtClean="0">
                <a:solidFill>
                  <a:schemeClr val="tx1"/>
                </a:solidFill>
              </a:rPr>
              <a:t>Helminth</a:t>
            </a:r>
            <a:r>
              <a:rPr lang="en-US" sz="2800" b="1" dirty="0" smtClean="0">
                <a:solidFill>
                  <a:schemeClr val="tx1"/>
                </a:solidFill>
              </a:rPr>
              <a:t> Eggs From Archeological Excavations Of The Grand Louvre</a:t>
            </a:r>
            <a:endParaRPr lang="en-US" sz="2800" b="1" dirty="0">
              <a:solidFill>
                <a:schemeClr val="tx1"/>
              </a:solidFill>
            </a:endParaRPr>
          </a:p>
        </p:txBody>
      </p:sp>
      <p:pic>
        <p:nvPicPr>
          <p:cNvPr id="2050" name="Picture 2"/>
          <p:cNvPicPr>
            <a:picLocks noGrp="1" noChangeAspect="1" noChangeArrowheads="1"/>
          </p:cNvPicPr>
          <p:nvPr>
            <p:ph idx="1"/>
          </p:nvPr>
        </p:nvPicPr>
        <p:blipFill>
          <a:blip r:embed="rId2"/>
          <a:srcRect/>
          <a:stretch>
            <a:fillRect/>
          </a:stretch>
        </p:blipFill>
        <p:spPr bwMode="auto">
          <a:xfrm>
            <a:off x="4648200" y="609600"/>
            <a:ext cx="3904059" cy="5715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914400"/>
          </a:xfrm>
        </p:spPr>
        <p:txBody>
          <a:bodyPr>
            <a:normAutofit/>
          </a:bodyPr>
          <a:lstStyle/>
          <a:p>
            <a:pPr algn="ctr"/>
            <a:r>
              <a:rPr lang="en-US" sz="4400" b="1" dirty="0" smtClean="0">
                <a:solidFill>
                  <a:schemeClr val="tx1"/>
                </a:solidFill>
              </a:rPr>
              <a:t>Source Of Material</a:t>
            </a:r>
            <a:endParaRPr lang="en-US" sz="4400" b="1" dirty="0">
              <a:solidFill>
                <a:schemeClr val="tx1"/>
              </a:solidFill>
            </a:endParaRPr>
          </a:p>
        </p:txBody>
      </p:sp>
      <p:sp>
        <p:nvSpPr>
          <p:cNvPr id="7" name="TextBox 6"/>
          <p:cNvSpPr txBox="1"/>
          <p:nvPr/>
        </p:nvSpPr>
        <p:spPr>
          <a:xfrm>
            <a:off x="685800" y="5105400"/>
            <a:ext cx="8382000" cy="523220"/>
          </a:xfrm>
          <a:prstGeom prst="rect">
            <a:avLst/>
          </a:prstGeom>
          <a:noFill/>
        </p:spPr>
        <p:txBody>
          <a:bodyPr wrap="square" rtlCol="0">
            <a:spAutoFit/>
          </a:bodyPr>
          <a:lstStyle/>
          <a:p>
            <a:pPr algn="ctr"/>
            <a:r>
              <a:rPr lang="en-US" sz="2800" b="1" dirty="0" smtClean="0">
                <a:ln w="6350">
                  <a:noFill/>
                </a:ln>
                <a:effectLst>
                  <a:outerShdw blurRad="114300" dist="101600" dir="2700000" algn="tl" rotWithShape="0">
                    <a:srgbClr val="000000">
                      <a:alpha val="40000"/>
                    </a:srgbClr>
                  </a:outerShdw>
                </a:effectLst>
                <a:latin typeface="+mj-lt"/>
                <a:ea typeface="+mj-ea"/>
                <a:cs typeface="+mj-cs"/>
              </a:rPr>
              <a:t>Cysts Found In A Corpse In A Late </a:t>
            </a:r>
            <a:r>
              <a:rPr lang="en-US" sz="2800" b="1" dirty="0" err="1" smtClean="0">
                <a:ln w="6350">
                  <a:noFill/>
                </a:ln>
                <a:effectLst>
                  <a:outerShdw blurRad="114300" dist="101600" dir="2700000" algn="tl" rotWithShape="0">
                    <a:srgbClr val="000000">
                      <a:alpha val="40000"/>
                    </a:srgbClr>
                  </a:outerShdw>
                </a:effectLst>
                <a:latin typeface="+mj-lt"/>
                <a:ea typeface="+mj-ea"/>
                <a:cs typeface="+mj-cs"/>
              </a:rPr>
              <a:t>Romane</a:t>
            </a:r>
            <a:r>
              <a:rPr lang="en-US" sz="2800" b="1" dirty="0" smtClean="0">
                <a:ln w="6350">
                  <a:noFill/>
                </a:ln>
                <a:effectLst>
                  <a:outerShdw blurRad="114300" dist="101600" dir="2700000" algn="tl" rotWithShape="0">
                    <a:srgbClr val="000000">
                      <a:alpha val="40000"/>
                    </a:srgbClr>
                  </a:outerShdw>
                </a:effectLst>
                <a:latin typeface="+mj-lt"/>
                <a:ea typeface="+mj-ea"/>
                <a:cs typeface="+mj-cs"/>
              </a:rPr>
              <a:t> Grave </a:t>
            </a:r>
          </a:p>
        </p:txBody>
      </p:sp>
      <p:pic>
        <p:nvPicPr>
          <p:cNvPr id="8" name="Picture 2"/>
          <p:cNvPicPr>
            <a:picLocks noChangeAspect="1" noChangeArrowheads="1"/>
          </p:cNvPicPr>
          <p:nvPr/>
        </p:nvPicPr>
        <p:blipFill>
          <a:blip r:embed="rId2"/>
          <a:srcRect b="40323"/>
          <a:stretch>
            <a:fillRect/>
          </a:stretch>
        </p:blipFill>
        <p:spPr bwMode="auto">
          <a:xfrm>
            <a:off x="381000" y="1295400"/>
            <a:ext cx="8305800" cy="3352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86400"/>
          </a:xfrm>
        </p:spPr>
        <p:txBody>
          <a:bodyPr>
            <a:normAutofit fontScale="92500" lnSpcReduction="20000"/>
          </a:bodyPr>
          <a:lstStyle/>
          <a:p>
            <a:pPr algn="ctr">
              <a:buNone/>
            </a:pPr>
            <a:r>
              <a:rPr lang="en-US" sz="4100" b="1" i="1" dirty="0" smtClean="0">
                <a:ln w="6350">
                  <a:noFill/>
                </a:ln>
                <a:solidFill>
                  <a:srgbClr val="FF0000"/>
                </a:solidFill>
                <a:effectLst>
                  <a:outerShdw blurRad="114300" dist="101600" dir="2700000" algn="tl" rotWithShape="0">
                    <a:srgbClr val="000000">
                      <a:alpha val="40000"/>
                    </a:srgbClr>
                  </a:outerShdw>
                </a:effectLst>
                <a:latin typeface="+mj-lt"/>
                <a:ea typeface="+mj-ea"/>
                <a:cs typeface="+mj-cs"/>
              </a:rPr>
              <a:t>The Primary  Source </a:t>
            </a:r>
          </a:p>
          <a:p>
            <a:pPr algn="ctr">
              <a:buNone/>
            </a:pPr>
            <a:endParaRPr lang="en-US" sz="4100" b="1" i="1" dirty="0" smtClean="0">
              <a:ln w="6350">
                <a:noFill/>
              </a:ln>
              <a:solidFill>
                <a:srgbClr val="FF0000"/>
              </a:solidFill>
              <a:effectLst>
                <a:outerShdw blurRad="114300" dist="101600" dir="2700000" algn="tl" rotWithShape="0">
                  <a:srgbClr val="000000">
                    <a:alpha val="40000"/>
                  </a:srgbClr>
                </a:outerShdw>
              </a:effectLst>
              <a:latin typeface="+mj-lt"/>
              <a:ea typeface="+mj-ea"/>
              <a:cs typeface="+mj-cs"/>
            </a:endParaRPr>
          </a:p>
          <a:p>
            <a:r>
              <a:rPr lang="en-US" sz="2800" b="1" dirty="0" smtClean="0"/>
              <a:t>1.mummified tissues. </a:t>
            </a:r>
          </a:p>
          <a:p>
            <a:r>
              <a:rPr lang="en-US" sz="2800" b="1" dirty="0" smtClean="0"/>
              <a:t>2.coprolites . from mammals.</a:t>
            </a:r>
          </a:p>
          <a:p>
            <a:r>
              <a:rPr lang="en-US" sz="2800" b="1" dirty="0" smtClean="0"/>
              <a:t>3.fossils.</a:t>
            </a:r>
          </a:p>
          <a:p>
            <a:r>
              <a:rPr lang="en-US" sz="2800" b="1" dirty="0" smtClean="0"/>
              <a:t>4.amber </a:t>
            </a:r>
            <a:r>
              <a:rPr lang="en-US" sz="2800" b="1" dirty="0" err="1" smtClean="0"/>
              <a:t>inculation</a:t>
            </a:r>
            <a:r>
              <a:rPr lang="en-US" sz="2800" b="1" dirty="0" smtClean="0"/>
              <a:t>.</a:t>
            </a:r>
          </a:p>
          <a:p>
            <a:r>
              <a:rPr lang="en-US" sz="2800" b="1" dirty="0" smtClean="0"/>
              <a:t>5.hair.</a:t>
            </a:r>
          </a:p>
          <a:p>
            <a:r>
              <a:rPr lang="en-US" sz="2800" b="1" dirty="0" smtClean="0"/>
              <a:t>6.skin.</a:t>
            </a:r>
          </a:p>
          <a:p>
            <a:r>
              <a:rPr lang="en-US" sz="2800" b="1" dirty="0" smtClean="0"/>
              <a:t>7.feathers.</a:t>
            </a:r>
          </a:p>
          <a:p>
            <a:r>
              <a:rPr lang="en-US" sz="2800" b="1" dirty="0" smtClean="0"/>
              <a:t>8.ectoparasite .</a:t>
            </a:r>
          </a:p>
          <a:p>
            <a:r>
              <a:rPr lang="en-US" sz="2800" b="1" dirty="0" smtClean="0"/>
              <a:t>9.ancient thebe's.</a:t>
            </a:r>
          </a:p>
          <a:p>
            <a:r>
              <a:rPr lang="en-US" sz="2800" b="1" dirty="0" smtClean="0"/>
              <a:t>10.museum specimens.</a:t>
            </a:r>
            <a:endParaRPr lang="en-US" sz="28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219200"/>
            <a:ext cx="8229600" cy="4328160"/>
          </a:xfrm>
        </p:spPr>
        <p:txBody>
          <a:bodyPr>
            <a:noAutofit/>
          </a:bodyPr>
          <a:lstStyle/>
          <a:p>
            <a:r>
              <a:rPr lang="en-US" sz="3200" dirty="0" smtClean="0"/>
              <a:t>Plant and animal parasites have been found in samples from a broad spectrum of geological periods including.</a:t>
            </a:r>
          </a:p>
          <a:p>
            <a:r>
              <a:rPr lang="en-US" sz="3200" dirty="0" smtClean="0"/>
              <a:t>Holocene (sample  over 10000 years old).</a:t>
            </a:r>
          </a:p>
          <a:p>
            <a:r>
              <a:rPr lang="en-US" sz="3200" dirty="0" smtClean="0"/>
              <a:t>Pleistocene(over 550000 years old).</a:t>
            </a:r>
          </a:p>
          <a:p>
            <a:r>
              <a:rPr lang="en-US" sz="3200" dirty="0" smtClean="0"/>
              <a:t>Eocene (over 44 million years old).</a:t>
            </a:r>
          </a:p>
          <a:p>
            <a:r>
              <a:rPr lang="en-US" sz="3200" dirty="0" smtClean="0"/>
              <a:t>Cretaceous (over 100 million years old).</a:t>
            </a:r>
          </a:p>
          <a:p>
            <a:r>
              <a:rPr lang="en-US" sz="3200" dirty="0" smtClean="0"/>
              <a:t>Cambrian (over 500 million years old).</a:t>
            </a:r>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10" name="Content Placeholder 9"/>
          <p:cNvSpPr>
            <a:spLocks noGrp="1"/>
          </p:cNvSpPr>
          <p:nvPr>
            <p:ph idx="1"/>
          </p:nvPr>
        </p:nvSpPr>
        <p:spPr/>
        <p:txBody>
          <a:bodyPr/>
          <a:lstStyle/>
          <a:p>
            <a:endParaRPr lang="en-US" dirty="0"/>
          </a:p>
        </p:txBody>
      </p:sp>
      <p:pic>
        <p:nvPicPr>
          <p:cNvPr id="1027" name="Picture 3"/>
          <p:cNvPicPr>
            <a:picLocks noChangeAspect="1" noChangeArrowheads="1"/>
          </p:cNvPicPr>
          <p:nvPr/>
        </p:nvPicPr>
        <p:blipFill>
          <a:blip r:embed="rId2"/>
          <a:srcRect/>
          <a:stretch>
            <a:fillRect/>
          </a:stretch>
        </p:blipFill>
        <p:spPr bwMode="auto">
          <a:xfrm>
            <a:off x="85725" y="3352800"/>
            <a:ext cx="3952875" cy="34290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104775" y="76200"/>
            <a:ext cx="3933825" cy="32004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4267200" y="38100"/>
            <a:ext cx="4810125" cy="32385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a:srcRect/>
          <a:stretch>
            <a:fillRect/>
          </a:stretch>
        </p:blipFill>
        <p:spPr bwMode="auto">
          <a:xfrm>
            <a:off x="4267200" y="3352800"/>
            <a:ext cx="4800600" cy="3505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0"/>
            <a:ext cx="8839200" cy="1143000"/>
          </a:xfrm>
        </p:spPr>
        <p:txBody>
          <a:bodyPr>
            <a:noAutofit/>
          </a:bodyPr>
          <a:lstStyle/>
          <a:p>
            <a:r>
              <a:rPr lang="en-US" sz="2400" b="1" dirty="0" smtClean="0">
                <a:solidFill>
                  <a:schemeClr val="tx1"/>
                </a:solidFill>
              </a:rPr>
              <a:t>Morphological Patterns Help To Establish The Zoological Origin Of The Coprolites Found In Each Archaeological Region Morphology.</a:t>
            </a:r>
            <a:r>
              <a:rPr lang="en-US" sz="4800" b="1" dirty="0" smtClean="0">
                <a:solidFill>
                  <a:schemeClr val="tx1"/>
                </a:solidFill>
              </a:rPr>
              <a:t> </a:t>
            </a:r>
            <a:endParaRPr lang="en-US" sz="4800" b="1" dirty="0">
              <a:solidFill>
                <a:schemeClr val="tx1"/>
              </a:solidFill>
            </a:endParaRPr>
          </a:p>
        </p:txBody>
      </p:sp>
      <p:pic>
        <p:nvPicPr>
          <p:cNvPr id="5122" name="Picture 2"/>
          <p:cNvPicPr>
            <a:picLocks noGrp="1" noChangeAspect="1" noChangeArrowheads="1"/>
          </p:cNvPicPr>
          <p:nvPr>
            <p:ph idx="1"/>
          </p:nvPr>
        </p:nvPicPr>
        <p:blipFill>
          <a:blip r:embed="rId2"/>
          <a:srcRect/>
          <a:stretch>
            <a:fillRect/>
          </a:stretch>
        </p:blipFill>
        <p:spPr bwMode="auto">
          <a:xfrm>
            <a:off x="0" y="0"/>
            <a:ext cx="9144000" cy="480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446</TotalTime>
  <Words>636</Words>
  <Application>Microsoft Office PowerPoint</Application>
  <PresentationFormat>On-screen Show (4:3)</PresentationFormat>
  <Paragraphs>114</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AL-NEELIN UNIVERSITY FACULTY OF MEDICAL LABORATORY SCIENCES</vt:lpstr>
      <vt:lpstr>Slide 2</vt:lpstr>
      <vt:lpstr>Luiz Fernando Ferrira. Named The Search For Parasite In Ancient Material As Paleoparasitology </vt:lpstr>
      <vt:lpstr>Bouchet 1995.Recovery Of Helminth Eggs From Archeological Excavations Of The Grand Louvre</vt:lpstr>
      <vt:lpstr>Source Of Material</vt:lpstr>
      <vt:lpstr>Slide 6</vt:lpstr>
      <vt:lpstr>Slide 7</vt:lpstr>
      <vt:lpstr>Slide 8</vt:lpstr>
      <vt:lpstr>Morphological Patterns Help To Establish The Zoological Origin Of The Coprolites Found In Each Archaeological Region Morphology. </vt:lpstr>
      <vt:lpstr>Slide 10</vt:lpstr>
      <vt:lpstr>Slide 11</vt:lpstr>
      <vt:lpstr>Summary Of Studies On P.falciparum</vt:lpstr>
      <vt:lpstr>Knowledge Gained From Ancient Animal And Plant Parasite </vt:lpstr>
      <vt:lpstr>Data Obtained By All Of These Methods Are Constantly In Proving </vt:lpstr>
      <vt:lpstr>Protozoal Infection In Ancient Materiales</vt:lpstr>
      <vt:lpstr>Slide 16</vt:lpstr>
      <vt:lpstr>Slide 17</vt:lpstr>
      <vt:lpstr>Summary Of Studies On Leishmania spp  In Ancient Human Remains</vt:lpstr>
      <vt:lpstr>Molecular Biology Ancient Parasite (DNA)</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moneer</dc:creator>
  <cp:lastModifiedBy>acer123</cp:lastModifiedBy>
  <cp:revision>70</cp:revision>
  <dcterms:created xsi:type="dcterms:W3CDTF">2006-08-16T00:00:00Z</dcterms:created>
  <dcterms:modified xsi:type="dcterms:W3CDTF">2015-03-30T21:37:20Z</dcterms:modified>
</cp:coreProperties>
</file>